
<file path=[Content_Types].xml><?xml version="1.0" encoding="utf-8"?>
<Types xmlns="http://schemas.openxmlformats.org/package/2006/content-types">
  <Default Extension="png" ContentType="image/png"/>
  <Default Extension="tmp" ContentType="image/j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328" r:id="rId2"/>
    <p:sldId id="330" r:id="rId3"/>
    <p:sldId id="259" r:id="rId4"/>
    <p:sldId id="321" r:id="rId5"/>
    <p:sldId id="296" r:id="rId6"/>
    <p:sldId id="322" r:id="rId7"/>
    <p:sldId id="323" r:id="rId8"/>
    <p:sldId id="324" r:id="rId9"/>
    <p:sldId id="325" r:id="rId10"/>
    <p:sldId id="326" r:id="rId11"/>
    <p:sldId id="327" r:id="rId12"/>
    <p:sldId id="329" r:id="rId13"/>
    <p:sldId id="297" r:id="rId14"/>
  </p:sldIdLst>
  <p:sldSz cx="9144000" cy="6858000" type="screen4x3"/>
  <p:notesSz cx="6858000" cy="9144000"/>
  <p:embeddedFontLst>
    <p:embeddedFont>
      <p:font typeface="맑은 고딕" panose="020B0503020000020004" pitchFamily="34" charset="-127"/>
      <p:regular r:id="rId17"/>
      <p:bold r:id="rId18"/>
    </p:embeddedFont>
    <p:embeddedFont>
      <p:font typeface="Algerian" panose="04020705040A02060702" pitchFamily="82"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BBFB7"/>
    <a:srgbClr val="95AD4F"/>
    <a:srgbClr val="152709"/>
    <a:srgbClr val="FFD04B"/>
    <a:srgbClr val="FFC523"/>
    <a:srgbClr val="20758A"/>
    <a:srgbClr val="43B2AF"/>
    <a:srgbClr val="0262AC"/>
    <a:srgbClr val="263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792" autoAdjust="0"/>
  </p:normalViewPr>
  <p:slideViewPr>
    <p:cSldViewPr>
      <p:cViewPr varScale="1">
        <p:scale>
          <a:sx n="85" d="100"/>
          <a:sy n="85" d="100"/>
        </p:scale>
        <p:origin x="1637"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CCFBE2-2B8D-499C-81C9-2CD5B3EB8E93}" type="datetimeFigureOut">
              <a:rPr lang="ko-KR" altLang="en-US" smtClean="0"/>
              <a:pPr/>
              <a:t>2023-12-29</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4DD7E-3179-445A-81DB-781C4554AFF2}" type="slidenum">
              <a:rPr lang="ko-KR" altLang="en-US" smtClean="0"/>
              <a:pPr/>
              <a:t>‹#›</a:t>
            </a:fld>
            <a:endParaRPr lang="ko-KR" altLang="en-US"/>
          </a:p>
        </p:txBody>
      </p:sp>
    </p:spTree>
    <p:extLst>
      <p:ext uri="{BB962C8B-B14F-4D97-AF65-F5344CB8AC3E}">
        <p14:creationId xmlns:p14="http://schemas.microsoft.com/office/powerpoint/2010/main" val="2469536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45AC5-813F-4ED1-B011-8EA17CB93331}" type="datetimeFigureOut">
              <a:rPr lang="ko-KR" altLang="en-US" smtClean="0"/>
              <a:pPr/>
              <a:t>2023-12-29</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04B90-27FD-422C-8CC6-2AADAD122D08}" type="slidenum">
              <a:rPr lang="ko-KR" altLang="en-US" smtClean="0"/>
              <a:pPr/>
              <a:t>‹#›</a:t>
            </a:fld>
            <a:endParaRPr lang="ko-KR" altLang="en-US"/>
          </a:p>
        </p:txBody>
      </p:sp>
    </p:spTree>
    <p:extLst>
      <p:ext uri="{BB962C8B-B14F-4D97-AF65-F5344CB8AC3E}">
        <p14:creationId xmlns:p14="http://schemas.microsoft.com/office/powerpoint/2010/main" val="26870727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날짜 개체 틀 3"/>
          <p:cNvSpPr>
            <a:spLocks noGrp="1"/>
          </p:cNvSpPr>
          <p:nvPr>
            <p:ph type="dt" sz="half" idx="10"/>
          </p:nvPr>
        </p:nvSpPr>
        <p:spPr/>
        <p:txBody>
          <a:bodyPr/>
          <a:lstStyle/>
          <a:p>
            <a:fld id="{ED3D6733-6F27-4404-AB51-585418F146E5}" type="datetimeFigureOut">
              <a:rPr lang="ko-KR" altLang="en-US" smtClean="0"/>
              <a:pPr/>
              <a:t>2023-12-29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pPr/>
              <a:t>‹#›</a:t>
            </a:fld>
            <a:endParaRPr lang="ko-KR" altLang="en-US"/>
          </a:p>
        </p:txBody>
      </p:sp>
      <p:sp>
        <p:nvSpPr>
          <p:cNvPr id="9" name="제목 1"/>
          <p:cNvSpPr>
            <a:spLocks noGrp="1"/>
          </p:cNvSpPr>
          <p:nvPr>
            <p:ph type="ctrTitle"/>
          </p:nvPr>
        </p:nvSpPr>
        <p:spPr>
          <a:xfrm>
            <a:off x="179512" y="3933056"/>
            <a:ext cx="8784976" cy="144016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marL="0" indent="0" algn="ctr"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5400" kern="1200" baseline="0" dirty="0">
                <a:solidFill>
                  <a:srgbClr val="95AD4F"/>
                </a:solidFill>
                <a:effectLst/>
                <a:latin typeface="+mj-lt"/>
                <a:ea typeface="맑은 고딕" pitchFamily="50" charset="-127"/>
                <a:cs typeface="+mj-cs"/>
              </a:defRPr>
            </a:lvl1pPr>
          </a:lstStyle>
          <a:p>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날짜 개체 틀 1"/>
          <p:cNvSpPr>
            <a:spLocks noGrp="1"/>
          </p:cNvSpPr>
          <p:nvPr>
            <p:ph type="dt" sz="half" idx="10"/>
          </p:nvPr>
        </p:nvSpPr>
        <p:spPr>
          <a:xfrm>
            <a:off x="457200" y="6309320"/>
            <a:ext cx="2133600" cy="292079"/>
          </a:xfrm>
        </p:spPr>
        <p:txBody>
          <a:bodyPr/>
          <a:lstStyle/>
          <a:p>
            <a:fld id="{ED3D6733-6F27-4404-AB51-585418F146E5}" type="datetimeFigureOut">
              <a:rPr lang="ko-KR" altLang="en-US" smtClean="0"/>
              <a:pPr/>
              <a:t>2023-12-29</a:t>
            </a:fld>
            <a:endParaRPr lang="ko-KR" altLang="en-US"/>
          </a:p>
        </p:txBody>
      </p:sp>
      <p:sp>
        <p:nvSpPr>
          <p:cNvPr id="3" name="바닥글 개체 틀 2"/>
          <p:cNvSpPr>
            <a:spLocks noGrp="1"/>
          </p:cNvSpPr>
          <p:nvPr>
            <p:ph type="ftr" sz="quarter" idx="11"/>
          </p:nvPr>
        </p:nvSpPr>
        <p:spPr>
          <a:xfrm>
            <a:off x="3124200" y="6309320"/>
            <a:ext cx="2895600" cy="292079"/>
          </a:xfrm>
        </p:spPr>
        <p:txBody>
          <a:bodyPr/>
          <a:lstStyle/>
          <a:p>
            <a:endParaRPr lang="ko-KR" altLang="en-US"/>
          </a:p>
        </p:txBody>
      </p:sp>
      <p:sp>
        <p:nvSpPr>
          <p:cNvPr id="4" name="슬라이드 번호 개체 틀 3"/>
          <p:cNvSpPr>
            <a:spLocks noGrp="1"/>
          </p:cNvSpPr>
          <p:nvPr>
            <p:ph type="sldNum" sz="quarter" idx="12"/>
          </p:nvPr>
        </p:nvSpPr>
        <p:spPr>
          <a:xfrm>
            <a:off x="6553200" y="6309320"/>
            <a:ext cx="2133600" cy="292079"/>
          </a:xfrm>
        </p:spPr>
        <p:txBody>
          <a:bodyPr/>
          <a:lstStyle/>
          <a:p>
            <a:fld id="{EE6BC638-39B7-4287-91A7-2A3DDA573295}"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날짜 개체 틀 3"/>
          <p:cNvSpPr>
            <a:spLocks noGrp="1"/>
          </p:cNvSpPr>
          <p:nvPr>
            <p:ph type="dt" sz="half" idx="10"/>
          </p:nvPr>
        </p:nvSpPr>
        <p:spPr>
          <a:xfrm>
            <a:off x="457200" y="6309320"/>
            <a:ext cx="2133600" cy="292079"/>
          </a:xfrm>
        </p:spPr>
        <p:txBody>
          <a:bodyPr/>
          <a:lstStyle/>
          <a:p>
            <a:fld id="{ED3D6733-6F27-4404-AB51-585418F146E5}" type="datetimeFigureOut">
              <a:rPr lang="ko-KR" altLang="en-US" smtClean="0"/>
              <a:pPr/>
              <a:t>2023-12-29</a:t>
            </a:fld>
            <a:endParaRPr lang="ko-KR" altLang="en-US"/>
          </a:p>
        </p:txBody>
      </p:sp>
      <p:sp>
        <p:nvSpPr>
          <p:cNvPr id="5" name="바닥글 개체 틀 4"/>
          <p:cNvSpPr>
            <a:spLocks noGrp="1"/>
          </p:cNvSpPr>
          <p:nvPr>
            <p:ph type="ftr" sz="quarter" idx="11"/>
          </p:nvPr>
        </p:nvSpPr>
        <p:spPr>
          <a:xfrm>
            <a:off x="3124200" y="6309320"/>
            <a:ext cx="2895600" cy="292079"/>
          </a:xfrm>
        </p:spPr>
        <p:txBody>
          <a:bodyPr/>
          <a:lstStyle/>
          <a:p>
            <a:endParaRPr lang="ko-KR" altLang="en-US"/>
          </a:p>
        </p:txBody>
      </p:sp>
      <p:sp>
        <p:nvSpPr>
          <p:cNvPr id="6" name="슬라이드 번호 개체 틀 5"/>
          <p:cNvSpPr>
            <a:spLocks noGrp="1"/>
          </p:cNvSpPr>
          <p:nvPr>
            <p:ph type="sldNum" sz="quarter" idx="12"/>
          </p:nvPr>
        </p:nvSpPr>
        <p:spPr>
          <a:xfrm>
            <a:off x="6553200" y="6309320"/>
            <a:ext cx="2133600" cy="292079"/>
          </a:xfrm>
        </p:spPr>
        <p:txBody>
          <a:bodyPr/>
          <a:lstStyle/>
          <a:p>
            <a:fld id="{EE6BC638-39B7-4287-91A7-2A3DDA573295}"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날짜 개체 틀 2"/>
          <p:cNvSpPr>
            <a:spLocks noGrp="1"/>
          </p:cNvSpPr>
          <p:nvPr>
            <p:ph type="dt" sz="half" idx="10"/>
          </p:nvPr>
        </p:nvSpPr>
        <p:spPr>
          <a:xfrm>
            <a:off x="457200" y="6165304"/>
            <a:ext cx="2133600" cy="292079"/>
          </a:xfrm>
        </p:spPr>
        <p:txBody>
          <a:bodyPr/>
          <a:lstStyle/>
          <a:p>
            <a:fld id="{ED3D6733-6F27-4404-AB51-585418F146E5}" type="datetimeFigureOut">
              <a:rPr lang="ko-KR" altLang="en-US" smtClean="0"/>
              <a:pPr/>
              <a:t>2023-12-29</a:t>
            </a:fld>
            <a:endParaRPr lang="ko-KR" altLang="en-US"/>
          </a:p>
        </p:txBody>
      </p:sp>
      <p:sp>
        <p:nvSpPr>
          <p:cNvPr id="4" name="바닥글 개체 틀 3"/>
          <p:cNvSpPr>
            <a:spLocks noGrp="1"/>
          </p:cNvSpPr>
          <p:nvPr>
            <p:ph type="ftr" sz="quarter" idx="11"/>
          </p:nvPr>
        </p:nvSpPr>
        <p:spPr>
          <a:xfrm>
            <a:off x="3124200" y="6165304"/>
            <a:ext cx="2895600" cy="292079"/>
          </a:xfrm>
        </p:spPr>
        <p:txBody>
          <a:bodyPr/>
          <a:lstStyle/>
          <a:p>
            <a:endParaRPr lang="ko-KR" altLang="en-US"/>
          </a:p>
        </p:txBody>
      </p:sp>
      <p:sp>
        <p:nvSpPr>
          <p:cNvPr id="5" name="슬라이드 번호 개체 틀 4"/>
          <p:cNvSpPr>
            <a:spLocks noGrp="1"/>
          </p:cNvSpPr>
          <p:nvPr>
            <p:ph type="sldNum" sz="quarter" idx="12"/>
          </p:nvPr>
        </p:nvSpPr>
        <p:spPr>
          <a:xfrm>
            <a:off x="6553200" y="6165304"/>
            <a:ext cx="2133600" cy="292079"/>
          </a:xfrm>
        </p:spPr>
        <p:txBody>
          <a:bodyPr/>
          <a:lstStyle/>
          <a:p>
            <a:fld id="{EE6BC638-39B7-4287-91A7-2A3DDA573295}" type="slidenum">
              <a:rPr lang="ko-KR" altLang="en-US" smtClean="0"/>
              <a:pPr/>
              <a:t>‹#›</a:t>
            </a:fld>
            <a:endParaRPr lang="ko-KR" altLang="en-US"/>
          </a:p>
        </p:txBody>
      </p:sp>
      <p:sp>
        <p:nvSpPr>
          <p:cNvPr id="6" name="내용 개체 틀 2"/>
          <p:cNvSpPr>
            <a:spLocks noGrp="1"/>
          </p:cNvSpPr>
          <p:nvPr>
            <p:ph idx="1"/>
          </p:nvPr>
        </p:nvSpPr>
        <p:spPr>
          <a:xfrm>
            <a:off x="395536" y="1124744"/>
            <a:ext cx="8402525" cy="4881686"/>
          </a:xfrm>
        </p:spPr>
        <p:txBody>
          <a:bodyPr>
            <a:normAutofit/>
          </a:bodyPr>
          <a:lstStyle>
            <a:lvl1pPr algn="l">
              <a:buNone/>
              <a:defRPr sz="1600" i="1" baseline="0">
                <a:solidFill>
                  <a:schemeClr val="tx1">
                    <a:lumMod val="65000"/>
                    <a:lumOff val="35000"/>
                  </a:schemeClr>
                </a:solidFill>
                <a:latin typeface="+mj-lt"/>
                <a:ea typeface="맑은 고딕" pitchFamily="50" charset="-127"/>
              </a:defRPr>
            </a:lvl1pPr>
            <a:lvl2pPr algn="l">
              <a:buNone/>
              <a:defRPr sz="1600" i="1" baseline="0">
                <a:solidFill>
                  <a:schemeClr val="tx1">
                    <a:lumMod val="65000"/>
                    <a:lumOff val="35000"/>
                  </a:schemeClr>
                </a:solidFill>
                <a:latin typeface="+mj-lt"/>
                <a:ea typeface="맑은 고딕" pitchFamily="50" charset="-127"/>
              </a:defRPr>
            </a:lvl2pPr>
            <a:lvl3pPr algn="l">
              <a:buNone/>
              <a:defRPr sz="1600" i="1" baseline="0">
                <a:solidFill>
                  <a:schemeClr val="tx1">
                    <a:lumMod val="65000"/>
                    <a:lumOff val="35000"/>
                  </a:schemeClr>
                </a:solidFill>
                <a:latin typeface="+mj-lt"/>
                <a:ea typeface="맑은 고딕" pitchFamily="50" charset="-127"/>
              </a:defRPr>
            </a:lvl3pPr>
            <a:lvl4pPr algn="l">
              <a:buNone/>
              <a:defRPr sz="1600" i="1" baseline="0">
                <a:solidFill>
                  <a:schemeClr val="tx1">
                    <a:lumMod val="65000"/>
                    <a:lumOff val="35000"/>
                  </a:schemeClr>
                </a:solidFill>
                <a:latin typeface="+mj-lt"/>
                <a:ea typeface="맑은 고딕" pitchFamily="50" charset="-127"/>
              </a:defRPr>
            </a:lvl4pPr>
            <a:lvl5pPr algn="l">
              <a:buNone/>
              <a:defRPr sz="1600" i="1" baseline="0">
                <a:solidFill>
                  <a:schemeClr val="tx1">
                    <a:lumMod val="65000"/>
                    <a:lumOff val="35000"/>
                  </a:schemeClr>
                </a:solidFill>
                <a:latin typeface="+mj-lt"/>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9" name="제목 1"/>
          <p:cNvSpPr>
            <a:spLocks noGrp="1"/>
          </p:cNvSpPr>
          <p:nvPr>
            <p:ph type="title"/>
          </p:nvPr>
        </p:nvSpPr>
        <p:spPr>
          <a:xfrm>
            <a:off x="395536" y="39804"/>
            <a:ext cx="7661196" cy="796908"/>
          </a:xfrm>
        </p:spPr>
        <p:txBody>
          <a:bodyPr vert="horz" lIns="91440" tIns="45720" rIns="91440" bIns="45720" rtlCol="0" anchor="ctr">
            <a:normAutofit/>
          </a:bodyPr>
          <a:lstStyle>
            <a:lvl1pPr algn="l" defTabSz="914400" rtl="0" eaLnBrk="1" latinLnBrk="1" hangingPunct="1">
              <a:spcBef>
                <a:spcPct val="0"/>
              </a:spcBef>
              <a:buNone/>
              <a:defRPr lang="ko-KR" altLang="en-US" sz="2500" b="1" kern="1200" baseline="0" dirty="0">
                <a:solidFill>
                  <a:srgbClr val="152709"/>
                </a:solidFill>
                <a:latin typeface="+mj-lt"/>
                <a:ea typeface="맑은 고딕" pitchFamily="50" charset="-127"/>
                <a:cs typeface="+mj-cs"/>
              </a:defRPr>
            </a:lvl1pPr>
          </a:lstStyle>
          <a:p>
            <a:r>
              <a:rPr lang="ko-KR" altLang="en-US" dirty="0"/>
              <a:t>마스터 제목 스타일 편집</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날짜 개체 틀 3"/>
          <p:cNvSpPr>
            <a:spLocks noGrp="1"/>
          </p:cNvSpPr>
          <p:nvPr>
            <p:ph type="dt" sz="half" idx="10"/>
          </p:nvPr>
        </p:nvSpPr>
        <p:spPr>
          <a:xfrm>
            <a:off x="457200" y="6237312"/>
            <a:ext cx="2133600" cy="220641"/>
          </a:xfrm>
        </p:spPr>
        <p:txBody>
          <a:bodyPr/>
          <a:lstStyle/>
          <a:p>
            <a:fld id="{ED3D6733-6F27-4404-AB51-585418F146E5}" type="datetimeFigureOut">
              <a:rPr lang="ko-KR" altLang="en-US" smtClean="0"/>
              <a:pPr/>
              <a:t>2023-12-29</a:t>
            </a:fld>
            <a:endParaRPr lang="ko-KR" altLang="en-US"/>
          </a:p>
        </p:txBody>
      </p:sp>
      <p:sp>
        <p:nvSpPr>
          <p:cNvPr id="5" name="바닥글 개체 틀 4"/>
          <p:cNvSpPr>
            <a:spLocks noGrp="1"/>
          </p:cNvSpPr>
          <p:nvPr>
            <p:ph type="ftr" sz="quarter" idx="11"/>
          </p:nvPr>
        </p:nvSpPr>
        <p:spPr>
          <a:xfrm>
            <a:off x="3124200" y="6237312"/>
            <a:ext cx="2895600" cy="220641"/>
          </a:xfrm>
        </p:spPr>
        <p:txBody>
          <a:bodyPr/>
          <a:lstStyle/>
          <a:p>
            <a:endParaRPr lang="ko-KR" altLang="en-US"/>
          </a:p>
        </p:txBody>
      </p:sp>
      <p:sp>
        <p:nvSpPr>
          <p:cNvPr id="6" name="슬라이드 번호 개체 틀 5"/>
          <p:cNvSpPr>
            <a:spLocks noGrp="1"/>
          </p:cNvSpPr>
          <p:nvPr>
            <p:ph type="sldNum" sz="quarter" idx="12"/>
          </p:nvPr>
        </p:nvSpPr>
        <p:spPr>
          <a:xfrm>
            <a:off x="6553200" y="6237312"/>
            <a:ext cx="2133600" cy="220641"/>
          </a:xfrm>
        </p:spPr>
        <p:txBody>
          <a:bodyPr/>
          <a:lstStyle/>
          <a:p>
            <a:fld id="{EE6BC638-39B7-4287-91A7-2A3DDA573295}" type="slidenum">
              <a:rPr lang="ko-KR" altLang="en-US" smtClean="0"/>
              <a:pPr/>
              <a:t>‹#›</a:t>
            </a:fld>
            <a:endParaRPr lang="ko-KR" altLang="en-US"/>
          </a:p>
        </p:txBody>
      </p:sp>
      <p:sp>
        <p:nvSpPr>
          <p:cNvPr id="11" name="내용 개체 틀 2"/>
          <p:cNvSpPr>
            <a:spLocks noGrp="1"/>
          </p:cNvSpPr>
          <p:nvPr>
            <p:ph idx="1"/>
          </p:nvPr>
        </p:nvSpPr>
        <p:spPr>
          <a:xfrm>
            <a:off x="395536" y="1124744"/>
            <a:ext cx="8402525" cy="4881686"/>
          </a:xfrm>
        </p:spPr>
        <p:txBody>
          <a:bodyPr>
            <a:normAutofit/>
          </a:bodyPr>
          <a:lstStyle>
            <a:lvl1pPr algn="l">
              <a:buNone/>
              <a:defRPr sz="1600" i="1" baseline="0">
                <a:solidFill>
                  <a:schemeClr val="tx1">
                    <a:lumMod val="65000"/>
                    <a:lumOff val="35000"/>
                  </a:schemeClr>
                </a:solidFill>
                <a:latin typeface="+mj-lt"/>
                <a:ea typeface="맑은 고딕" pitchFamily="50" charset="-127"/>
              </a:defRPr>
            </a:lvl1pPr>
            <a:lvl2pPr algn="l">
              <a:buNone/>
              <a:defRPr sz="1600" i="1" baseline="0">
                <a:solidFill>
                  <a:schemeClr val="tx1">
                    <a:lumMod val="65000"/>
                    <a:lumOff val="35000"/>
                  </a:schemeClr>
                </a:solidFill>
                <a:latin typeface="+mj-lt"/>
                <a:ea typeface="맑은 고딕" pitchFamily="50" charset="-127"/>
              </a:defRPr>
            </a:lvl2pPr>
            <a:lvl3pPr algn="l">
              <a:buNone/>
              <a:defRPr sz="1600" i="1" baseline="0">
                <a:solidFill>
                  <a:schemeClr val="tx1">
                    <a:lumMod val="65000"/>
                    <a:lumOff val="35000"/>
                  </a:schemeClr>
                </a:solidFill>
                <a:latin typeface="+mj-lt"/>
                <a:ea typeface="맑은 고딕" pitchFamily="50" charset="-127"/>
              </a:defRPr>
            </a:lvl3pPr>
            <a:lvl4pPr algn="l">
              <a:buNone/>
              <a:defRPr sz="1600" i="1" baseline="0">
                <a:solidFill>
                  <a:schemeClr val="tx1">
                    <a:lumMod val="65000"/>
                    <a:lumOff val="35000"/>
                  </a:schemeClr>
                </a:solidFill>
                <a:latin typeface="+mj-lt"/>
                <a:ea typeface="맑은 고딕" pitchFamily="50" charset="-127"/>
              </a:defRPr>
            </a:lvl4pPr>
            <a:lvl5pPr algn="l">
              <a:buNone/>
              <a:defRPr sz="1600" i="1" baseline="0">
                <a:solidFill>
                  <a:schemeClr val="tx1">
                    <a:lumMod val="65000"/>
                    <a:lumOff val="35000"/>
                  </a:schemeClr>
                </a:solidFill>
                <a:latin typeface="+mj-lt"/>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12" name="제목 1"/>
          <p:cNvSpPr>
            <a:spLocks noGrp="1"/>
          </p:cNvSpPr>
          <p:nvPr>
            <p:ph type="title"/>
          </p:nvPr>
        </p:nvSpPr>
        <p:spPr>
          <a:xfrm>
            <a:off x="395536" y="39804"/>
            <a:ext cx="7661196" cy="796908"/>
          </a:xfrm>
        </p:spPr>
        <p:txBody>
          <a:bodyPr vert="horz" lIns="91440" tIns="45720" rIns="91440" bIns="45720" rtlCol="0" anchor="ctr">
            <a:normAutofit/>
          </a:bodyPr>
          <a:lstStyle>
            <a:lvl1pPr algn="l" defTabSz="914400" rtl="0" eaLnBrk="1" latinLnBrk="1" hangingPunct="1">
              <a:spcBef>
                <a:spcPct val="0"/>
              </a:spcBef>
              <a:buNone/>
              <a:defRPr lang="ko-KR" altLang="en-US" sz="2500" b="1" kern="1200" baseline="0" dirty="0">
                <a:solidFill>
                  <a:srgbClr val="152709"/>
                </a:solidFill>
                <a:latin typeface="+mj-lt"/>
                <a:ea typeface="맑은 고딕" pitchFamily="50" charset="-127"/>
                <a:cs typeface="+mj-cs"/>
              </a:defRPr>
            </a:lvl1pPr>
          </a:lstStyle>
          <a:p>
            <a:r>
              <a:rPr lang="ko-KR" altLang="en-US" dirty="0"/>
              <a:t>마스터 제목 스타일 편집</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날짜 개체 틀 2"/>
          <p:cNvSpPr>
            <a:spLocks noGrp="1"/>
          </p:cNvSpPr>
          <p:nvPr>
            <p:ph type="dt" sz="half" idx="10"/>
          </p:nvPr>
        </p:nvSpPr>
        <p:spPr/>
        <p:txBody>
          <a:bodyPr/>
          <a:lstStyle/>
          <a:p>
            <a:fld id="{ED3D6733-6F27-4404-AB51-585418F146E5}" type="datetimeFigureOut">
              <a:rPr lang="ko-KR" altLang="en-US" smtClean="0"/>
              <a:pPr/>
              <a:t>2023-12-29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E6BC638-39B7-4287-91A7-2A3DDA573295}" type="slidenum">
              <a:rPr lang="ko-KR" altLang="en-US" smtClean="0"/>
              <a:pPr/>
              <a:t>‹#›</a:t>
            </a:fld>
            <a:endParaRPr lang="ko-KR" altLang="en-US"/>
          </a:p>
        </p:txBody>
      </p:sp>
      <p:sp>
        <p:nvSpPr>
          <p:cNvPr id="6" name="제목 1"/>
          <p:cNvSpPr>
            <a:spLocks noGrp="1"/>
          </p:cNvSpPr>
          <p:nvPr>
            <p:ph type="ctrTitle"/>
          </p:nvPr>
        </p:nvSpPr>
        <p:spPr>
          <a:xfrm>
            <a:off x="467544" y="4725144"/>
            <a:ext cx="8208912" cy="1224136"/>
          </a:xfr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7000" kern="1200" baseline="0" dirty="0">
                <a:ln>
                  <a:noFill/>
                </a:ln>
                <a:solidFill>
                  <a:srgbClr val="95AD4F"/>
                </a:solidFill>
                <a:effectLst/>
                <a:latin typeface="+mj-lt"/>
                <a:ea typeface="맑은 고딕" pitchFamily="50" charset="-127"/>
                <a:cs typeface="+mj-cs"/>
              </a:defRPr>
            </a:lvl1pPr>
          </a:lstStyle>
          <a:p>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9026"/>
            <a:ext cx="8229600" cy="796908"/>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062021"/>
            <a:ext cx="8229600" cy="5286412"/>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429396"/>
            <a:ext cx="2133600" cy="292079"/>
          </a:xfrm>
          <a:prstGeom prst="rect">
            <a:avLst/>
          </a:prstGeom>
        </p:spPr>
        <p:txBody>
          <a:bodyPr vert="horz" lIns="91440" tIns="45720" rIns="91440" bIns="45720" rtlCol="0" anchor="ctr"/>
          <a:lstStyle>
            <a:lvl1pPr algn="l">
              <a:defRPr sz="1200">
                <a:solidFill>
                  <a:schemeClr val="tx1">
                    <a:tint val="75000"/>
                  </a:schemeClr>
                </a:solidFill>
              </a:defRPr>
            </a:lvl1pPr>
          </a:lstStyle>
          <a:p>
            <a:fld id="{ED3D6733-6F27-4404-AB51-585418F146E5}" type="datetimeFigureOut">
              <a:rPr lang="ko-KR" altLang="en-US" smtClean="0"/>
              <a:pPr/>
              <a:t>2023-12-29</a:t>
            </a:fld>
            <a:endParaRPr lang="ko-KR" altLang="en-US"/>
          </a:p>
        </p:txBody>
      </p:sp>
      <p:sp>
        <p:nvSpPr>
          <p:cNvPr id="5" name="바닥글 개체 틀 4"/>
          <p:cNvSpPr>
            <a:spLocks noGrp="1"/>
          </p:cNvSpPr>
          <p:nvPr>
            <p:ph type="ftr" sz="quarter" idx="3"/>
          </p:nvPr>
        </p:nvSpPr>
        <p:spPr>
          <a:xfrm>
            <a:off x="3124200" y="6429396"/>
            <a:ext cx="2895600" cy="29207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429396"/>
            <a:ext cx="2133600" cy="292079"/>
          </a:xfrm>
          <a:prstGeom prst="rect">
            <a:avLst/>
          </a:prstGeom>
        </p:spPr>
        <p:txBody>
          <a:bodyPr vert="horz" lIns="91440" tIns="45720" rIns="91440" bIns="45720" rtlCol="0" anchor="ctr"/>
          <a:lstStyle>
            <a:lvl1pPr algn="r">
              <a:defRPr sz="1200">
                <a:solidFill>
                  <a:schemeClr val="tx1">
                    <a:tint val="75000"/>
                  </a:schemeClr>
                </a:solidFill>
              </a:defRPr>
            </a:lvl1pPr>
          </a:lstStyle>
          <a:p>
            <a:fld id="{EE6BC638-39B7-4287-91A7-2A3DDA573295}"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6" r:id="rId4"/>
    <p:sldLayoutId id="2147483650" r:id="rId5"/>
    <p:sldLayoutId id="2147483657" r:id="rId6"/>
  </p:sldLayoutIdLst>
  <p:txStyles>
    <p:titleStyle>
      <a:lvl1pPr algn="l" defTabSz="914400" rtl="0" eaLnBrk="1" latinLnBrk="1" hangingPunct="1">
        <a:spcBef>
          <a:spcPct val="0"/>
        </a:spcBef>
        <a:buNone/>
        <a:defRPr lang="ko-KR" altLang="en-US" sz="3500" kern="1200">
          <a:solidFill>
            <a:sysClr val="windowText" lastClr="000000"/>
          </a:solidFill>
          <a:latin typeface="맑은 고딕" pitchFamily="50" charset="-127"/>
          <a:ea typeface="맑은 고딕" pitchFamily="50" charset="-127"/>
          <a:cs typeface="+mj-cs"/>
        </a:defRPr>
      </a:lvl1pPr>
    </p:titleStyle>
    <p:bodyStyle>
      <a:lvl1pPr marL="342900" indent="-342900" algn="l" defTabSz="914400" rtl="0" eaLnBrk="1" latinLnBrk="1" hangingPunct="1">
        <a:spcBef>
          <a:spcPct val="20000"/>
        </a:spcBef>
        <a:buFont typeface="Arial" pitchFamily="34" charset="0"/>
        <a:buChar char="•"/>
        <a:defRPr lang="ko-KR" altLang="en-US" sz="2500" kern="1200" smtClean="0">
          <a:solidFill>
            <a:schemeClr val="tx1"/>
          </a:solidFill>
          <a:latin typeface="맑은 고딕" pitchFamily="50" charset="-127"/>
          <a:ea typeface="맑은 고딕" pitchFamily="50" charset="-127"/>
          <a:cs typeface="+mn-cs"/>
        </a:defRPr>
      </a:lvl1pPr>
      <a:lvl2pPr marL="742950" indent="-285750" algn="l" defTabSz="914400" rtl="0" eaLnBrk="1" latinLnBrk="1" hangingPunct="1">
        <a:spcBef>
          <a:spcPct val="20000"/>
        </a:spcBef>
        <a:buFont typeface="Arial" pitchFamily="34" charset="0"/>
        <a:buChar char="–"/>
        <a:defRPr lang="ko-KR" altLang="en-US" sz="1800" kern="1200" smtClean="0">
          <a:solidFill>
            <a:schemeClr val="tx1"/>
          </a:solidFill>
          <a:latin typeface="맑은 고딕" pitchFamily="50" charset="-127"/>
          <a:ea typeface="맑은 고딕" pitchFamily="50" charset="-127"/>
          <a:cs typeface="+mn-cs"/>
        </a:defRPr>
      </a:lvl2pPr>
      <a:lvl3pPr marL="1143000" indent="-228600" algn="l" defTabSz="914400" rtl="0" eaLnBrk="1" latinLnBrk="1" hangingPunct="1">
        <a:spcBef>
          <a:spcPct val="20000"/>
        </a:spcBef>
        <a:buFont typeface="Arial" pitchFamily="34" charset="0"/>
        <a:buChar char="•"/>
        <a:defRPr lang="ko-KR" altLang="en-US" sz="1800" kern="1200" smtClean="0">
          <a:solidFill>
            <a:schemeClr val="tx1"/>
          </a:solidFill>
          <a:latin typeface="맑은 고딕" pitchFamily="50" charset="-127"/>
          <a:ea typeface="맑은 고딕" pitchFamily="50" charset="-127"/>
          <a:cs typeface="+mn-cs"/>
        </a:defRPr>
      </a:lvl3pPr>
      <a:lvl4pPr marL="1600200" indent="-228600" algn="l" defTabSz="914400" rtl="0" eaLnBrk="1" latinLnBrk="1" hangingPunct="1">
        <a:spcBef>
          <a:spcPct val="20000"/>
        </a:spcBef>
        <a:buFont typeface="Arial" pitchFamily="34" charset="0"/>
        <a:buChar char="–"/>
        <a:defRPr lang="ko-KR" altLang="en-US" sz="1800" kern="1200" smtClean="0">
          <a:solidFill>
            <a:schemeClr val="tx1"/>
          </a:solidFill>
          <a:latin typeface="맑은 고딕" pitchFamily="50" charset="-127"/>
          <a:ea typeface="맑은 고딕" pitchFamily="50" charset="-127"/>
          <a:cs typeface="+mn-cs"/>
        </a:defRPr>
      </a:lvl4pPr>
      <a:lvl5pPr marL="2057400" indent="-228600" algn="l" defTabSz="914400" rtl="0" eaLnBrk="1" latinLnBrk="1" hangingPunct="1">
        <a:spcBef>
          <a:spcPct val="20000"/>
        </a:spcBef>
        <a:buFont typeface="Arial" pitchFamily="34" charset="0"/>
        <a:buChar char="»"/>
        <a:defRPr lang="ko-KR" altLang="en-US" sz="1800" kern="1200">
          <a:solidFill>
            <a:schemeClr val="tx1"/>
          </a:solidFill>
          <a:latin typeface="맑은 고딕" pitchFamily="50" charset="-127"/>
          <a:ea typeface="맑은 고딕" pitchFamily="50" charset="-127"/>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F1132C-0A31-DFFB-FDBF-46818BC7B958}"/>
              </a:ext>
            </a:extLst>
          </p:cNvPr>
          <p:cNvSpPr>
            <a:spLocks noGrp="1"/>
          </p:cNvSpPr>
          <p:nvPr>
            <p:ph type="title"/>
          </p:nvPr>
        </p:nvSpPr>
        <p:spPr/>
        <p:txBody>
          <a:bodyPr/>
          <a:lstStyle/>
          <a:p>
            <a:r>
              <a:rPr lang="en-US" dirty="0"/>
              <a:t>                  Project On Entrepreneurship</a:t>
            </a:r>
          </a:p>
        </p:txBody>
      </p:sp>
      <p:pic>
        <p:nvPicPr>
          <p:cNvPr id="2" name="Picture 3">
            <a:extLst>
              <a:ext uri="{FF2B5EF4-FFF2-40B4-BE49-F238E27FC236}">
                <a16:creationId xmlns:a16="http://schemas.microsoft.com/office/drawing/2014/main" id="{A971DFC3-3C88-3C11-3B55-4176B2E98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2696"/>
            <a:ext cx="9144000" cy="5905500"/>
          </a:xfrm>
          <a:prstGeom prst="rect">
            <a:avLst/>
          </a:prstGeom>
        </p:spPr>
      </p:pic>
      <p:sp>
        <p:nvSpPr>
          <p:cNvPr id="5" name="TextBox 4">
            <a:extLst>
              <a:ext uri="{FF2B5EF4-FFF2-40B4-BE49-F238E27FC236}">
                <a16:creationId xmlns:a16="http://schemas.microsoft.com/office/drawing/2014/main" id="{025CB7FE-E40C-220E-1668-A907C4B8B21B}"/>
              </a:ext>
            </a:extLst>
          </p:cNvPr>
          <p:cNvSpPr txBox="1"/>
          <p:nvPr/>
        </p:nvSpPr>
        <p:spPr>
          <a:xfrm rot="10800000" flipV="1">
            <a:off x="694890" y="1206197"/>
            <a:ext cx="4735652" cy="830997"/>
          </a:xfrm>
          <a:prstGeom prst="rect">
            <a:avLst/>
          </a:prstGeom>
          <a:noFill/>
        </p:spPr>
        <p:txBody>
          <a:bodyPr wrap="square" rtlCol="0">
            <a:spAutoFit/>
          </a:bodyPr>
          <a:lstStyle/>
          <a:p>
            <a:pPr algn="l"/>
            <a:r>
              <a:rPr lang="en-US" sz="2400" b="1" dirty="0">
                <a:solidFill>
                  <a:srgbClr val="006600"/>
                </a:solidFill>
                <a:latin typeface="Algerian" panose="02000000000000000000" pitchFamily="2" charset="0"/>
                <a:ea typeface="Algerian" panose="02000000000000000000" pitchFamily="2" charset="0"/>
              </a:rPr>
              <a:t>DEVELOPMENT OF COCONUT OIL MANUFACTURING plant</a:t>
            </a:r>
          </a:p>
        </p:txBody>
      </p:sp>
      <p:pic>
        <p:nvPicPr>
          <p:cNvPr id="8" name="Picture 8">
            <a:extLst>
              <a:ext uri="{FF2B5EF4-FFF2-40B4-BE49-F238E27FC236}">
                <a16:creationId xmlns:a16="http://schemas.microsoft.com/office/drawing/2014/main" id="{13F5F50E-3398-EEE0-72A2-48BB42431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177" y="2037195"/>
            <a:ext cx="1822430" cy="1822430"/>
          </a:xfrm>
          <a:prstGeom prst="rect">
            <a:avLst/>
          </a:prstGeom>
        </p:spPr>
      </p:pic>
      <p:sp>
        <p:nvSpPr>
          <p:cNvPr id="9" name="TextBox 8">
            <a:extLst>
              <a:ext uri="{FF2B5EF4-FFF2-40B4-BE49-F238E27FC236}">
                <a16:creationId xmlns:a16="http://schemas.microsoft.com/office/drawing/2014/main" id="{1A1F0F94-894B-3EFF-0A8F-063202857EBB}"/>
              </a:ext>
            </a:extLst>
          </p:cNvPr>
          <p:cNvSpPr txBox="1"/>
          <p:nvPr/>
        </p:nvSpPr>
        <p:spPr>
          <a:xfrm>
            <a:off x="171118" y="3951960"/>
            <a:ext cx="2071008" cy="1754326"/>
          </a:xfrm>
          <a:prstGeom prst="rect">
            <a:avLst/>
          </a:prstGeom>
          <a:noFill/>
        </p:spPr>
        <p:txBody>
          <a:bodyPr wrap="square" rtlCol="0">
            <a:spAutoFit/>
          </a:bodyPr>
          <a:lstStyle/>
          <a:p>
            <a:pPr algn="l"/>
            <a:r>
              <a:rPr lang="en-US" b="1" dirty="0"/>
              <a:t>GUIDED BY:-</a:t>
            </a:r>
          </a:p>
          <a:p>
            <a:pPr algn="l"/>
            <a:r>
              <a:rPr lang="en-US" dirty="0"/>
              <a:t>DR. APURBA GIRI</a:t>
            </a:r>
          </a:p>
          <a:p>
            <a:pPr algn="l"/>
            <a:r>
              <a:rPr lang="en-US" dirty="0"/>
              <a:t>(Assistant professor and head)</a:t>
            </a:r>
          </a:p>
          <a:p>
            <a:pPr algn="l"/>
            <a:r>
              <a:rPr lang="en-US" dirty="0"/>
              <a:t>AYAN MONDAL</a:t>
            </a:r>
          </a:p>
          <a:p>
            <a:pPr algn="l"/>
            <a:r>
              <a:rPr lang="en-US" dirty="0"/>
              <a:t>(assistant professor)</a:t>
            </a:r>
          </a:p>
        </p:txBody>
      </p:sp>
      <p:sp>
        <p:nvSpPr>
          <p:cNvPr id="10" name="TextBox 9">
            <a:extLst>
              <a:ext uri="{FF2B5EF4-FFF2-40B4-BE49-F238E27FC236}">
                <a16:creationId xmlns:a16="http://schemas.microsoft.com/office/drawing/2014/main" id="{6DD85BC2-FB03-DA78-C129-6AC0DA798DE1}"/>
              </a:ext>
            </a:extLst>
          </p:cNvPr>
          <p:cNvSpPr txBox="1"/>
          <p:nvPr/>
        </p:nvSpPr>
        <p:spPr>
          <a:xfrm>
            <a:off x="3746886" y="3951960"/>
            <a:ext cx="2367826" cy="1200329"/>
          </a:xfrm>
          <a:prstGeom prst="rect">
            <a:avLst/>
          </a:prstGeom>
          <a:noFill/>
        </p:spPr>
        <p:txBody>
          <a:bodyPr wrap="square" rtlCol="0">
            <a:spAutoFit/>
          </a:bodyPr>
          <a:lstStyle/>
          <a:p>
            <a:pPr algn="l"/>
            <a:r>
              <a:rPr lang="en-US" b="1" dirty="0"/>
              <a:t>PROJECTED BY:-</a:t>
            </a:r>
          </a:p>
          <a:p>
            <a:pPr algn="l"/>
            <a:r>
              <a:rPr lang="en-US" dirty="0"/>
              <a:t>ABHISHEK PATRA</a:t>
            </a:r>
          </a:p>
          <a:p>
            <a:pPr algn="l"/>
            <a:r>
              <a:rPr lang="en-US" dirty="0"/>
              <a:t>B.VOC(Food processing,6</a:t>
            </a:r>
            <a:r>
              <a:rPr lang="en-US" baseline="30000" dirty="0"/>
              <a:t>th</a:t>
            </a:r>
            <a:r>
              <a:rPr lang="en-US" dirty="0"/>
              <a:t> </a:t>
            </a:r>
            <a:r>
              <a:rPr lang="en-US" dirty="0" err="1"/>
              <a:t>sem</a:t>
            </a:r>
            <a:r>
              <a:rPr lang="en-US" dirty="0"/>
              <a:t>)</a:t>
            </a:r>
          </a:p>
        </p:txBody>
      </p:sp>
      <p:sp>
        <p:nvSpPr>
          <p:cNvPr id="11" name="TextBox 10">
            <a:extLst>
              <a:ext uri="{FF2B5EF4-FFF2-40B4-BE49-F238E27FC236}">
                <a16:creationId xmlns:a16="http://schemas.microsoft.com/office/drawing/2014/main" id="{8C78E087-2246-E456-2EE9-E886852E21E9}"/>
              </a:ext>
            </a:extLst>
          </p:cNvPr>
          <p:cNvSpPr txBox="1"/>
          <p:nvPr/>
        </p:nvSpPr>
        <p:spPr>
          <a:xfrm>
            <a:off x="0" y="5615909"/>
            <a:ext cx="3746886" cy="646331"/>
          </a:xfrm>
          <a:prstGeom prst="rect">
            <a:avLst/>
          </a:prstGeom>
          <a:noFill/>
        </p:spPr>
        <p:txBody>
          <a:bodyPr wrap="square" rtlCol="0">
            <a:spAutoFit/>
          </a:bodyPr>
          <a:lstStyle/>
          <a:p>
            <a:pPr algn="l"/>
            <a:r>
              <a:rPr lang="en-US" b="1" dirty="0"/>
              <a:t>                  </a:t>
            </a:r>
            <a:r>
              <a:rPr lang="en-US" b="1" dirty="0" err="1"/>
              <a:t>Dept.of</a:t>
            </a:r>
            <a:r>
              <a:rPr lang="en-US" b="1" dirty="0"/>
              <a:t> Nutrition</a:t>
            </a:r>
          </a:p>
          <a:p>
            <a:pPr algn="l"/>
            <a:r>
              <a:rPr lang="en-US" b="1" dirty="0" err="1"/>
              <a:t>Mugberia</a:t>
            </a:r>
            <a:r>
              <a:rPr lang="en-US" b="1" dirty="0"/>
              <a:t> </a:t>
            </a:r>
            <a:r>
              <a:rPr lang="en-US" b="1" dirty="0" err="1"/>
              <a:t>Gangadhar</a:t>
            </a:r>
            <a:r>
              <a:rPr lang="en-US" b="1" dirty="0"/>
              <a:t> </a:t>
            </a:r>
            <a:r>
              <a:rPr lang="en-US" b="1" dirty="0" err="1"/>
              <a:t>Mahavidyalaya</a:t>
            </a:r>
            <a:r>
              <a:rPr lang="en-US" b="1" dirty="0"/>
              <a:t> </a:t>
            </a:r>
          </a:p>
        </p:txBody>
      </p:sp>
      <p:sp>
        <p:nvSpPr>
          <p:cNvPr id="6" name="TextBox 5">
            <a:extLst>
              <a:ext uri="{FF2B5EF4-FFF2-40B4-BE49-F238E27FC236}">
                <a16:creationId xmlns:a16="http://schemas.microsoft.com/office/drawing/2014/main" id="{10A1036C-4420-91F2-7C4C-661F4AB9059A}"/>
              </a:ext>
            </a:extLst>
          </p:cNvPr>
          <p:cNvSpPr txBox="1"/>
          <p:nvPr/>
        </p:nvSpPr>
        <p:spPr>
          <a:xfrm>
            <a:off x="3042221" y="5292743"/>
            <a:ext cx="3746886" cy="646331"/>
          </a:xfrm>
          <a:prstGeom prst="rect">
            <a:avLst/>
          </a:prstGeom>
          <a:noFill/>
        </p:spPr>
        <p:txBody>
          <a:bodyPr wrap="square" rtlCol="0">
            <a:spAutoFit/>
          </a:bodyPr>
          <a:lstStyle/>
          <a:p>
            <a:pPr algn="l"/>
            <a:r>
              <a:rPr lang="en-US" b="1" dirty="0"/>
              <a:t>                  </a:t>
            </a:r>
            <a:r>
              <a:rPr lang="en-US" b="1" dirty="0" err="1"/>
              <a:t>Dept.of</a:t>
            </a:r>
            <a:r>
              <a:rPr lang="en-US" b="1" dirty="0"/>
              <a:t> Nutrition</a:t>
            </a:r>
          </a:p>
          <a:p>
            <a:pPr algn="l"/>
            <a:r>
              <a:rPr lang="en-US" b="1" dirty="0" err="1"/>
              <a:t>Mugberia</a:t>
            </a:r>
            <a:r>
              <a:rPr lang="en-US" b="1" dirty="0"/>
              <a:t> </a:t>
            </a:r>
            <a:r>
              <a:rPr lang="en-US" b="1" dirty="0" err="1"/>
              <a:t>Gangadhar</a:t>
            </a:r>
            <a:r>
              <a:rPr lang="en-US" b="1" dirty="0"/>
              <a:t> </a:t>
            </a:r>
            <a:r>
              <a:rPr lang="en-US" b="1" dirty="0" err="1"/>
              <a:t>Mahavidyalaya</a:t>
            </a:r>
            <a:r>
              <a:rPr lang="en-US" b="1" dirty="0"/>
              <a:t> </a:t>
            </a:r>
          </a:p>
        </p:txBody>
      </p:sp>
    </p:spTree>
    <p:extLst>
      <p:ext uri="{BB962C8B-B14F-4D97-AF65-F5344CB8AC3E}">
        <p14:creationId xmlns:p14="http://schemas.microsoft.com/office/powerpoint/2010/main" val="6550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DFB5B3-0590-9E90-5FD5-782648C44C60}"/>
              </a:ext>
            </a:extLst>
          </p:cNvPr>
          <p:cNvSpPr>
            <a:spLocks noGrp="1"/>
          </p:cNvSpPr>
          <p:nvPr>
            <p:ph type="title"/>
          </p:nvPr>
        </p:nvSpPr>
        <p:spPr>
          <a:xfrm>
            <a:off x="217715" y="149679"/>
            <a:ext cx="6845697" cy="387675"/>
          </a:xfrm>
        </p:spPr>
        <p:txBody>
          <a:bodyPr>
            <a:normAutofit fontScale="90000"/>
          </a:bodyPr>
          <a:lstStyle/>
          <a:p>
            <a:r>
              <a:rPr lang="en-US" dirty="0"/>
              <a:t>LICENSE</a:t>
            </a:r>
          </a:p>
        </p:txBody>
      </p:sp>
      <p:sp>
        <p:nvSpPr>
          <p:cNvPr id="5" name="TextBox 4">
            <a:extLst>
              <a:ext uri="{FF2B5EF4-FFF2-40B4-BE49-F238E27FC236}">
                <a16:creationId xmlns:a16="http://schemas.microsoft.com/office/drawing/2014/main" id="{00C06313-EDD9-9376-443D-849CBA79F808}"/>
              </a:ext>
            </a:extLst>
          </p:cNvPr>
          <p:cNvSpPr txBox="1"/>
          <p:nvPr/>
        </p:nvSpPr>
        <p:spPr>
          <a:xfrm>
            <a:off x="377346" y="1541688"/>
            <a:ext cx="7827761" cy="3139321"/>
          </a:xfrm>
          <a:prstGeom prst="rect">
            <a:avLst/>
          </a:prstGeom>
          <a:noFill/>
        </p:spPr>
        <p:txBody>
          <a:bodyPr wrap="square" rtlCol="0">
            <a:spAutoFit/>
          </a:bodyPr>
          <a:lstStyle/>
          <a:p>
            <a:pPr marL="285750" indent="-285750" algn="l">
              <a:buFont typeface="Arial" panose="020B0604020202020204" pitchFamily="34" charset="0"/>
              <a:buChar char="•"/>
            </a:pPr>
            <a:r>
              <a:rPr lang="en-US" b="1" dirty="0"/>
              <a:t>REGISTRATION OF BUSINESS LICENSE</a:t>
            </a:r>
          </a:p>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r>
              <a:rPr lang="en-US" b="1" dirty="0"/>
              <a:t>NOC FROM STATE POLLUTION CONTROL BOARD</a:t>
            </a:r>
          </a:p>
          <a:p>
            <a:pPr algn="l"/>
            <a:endParaRPr lang="en-US" b="1" dirty="0"/>
          </a:p>
          <a:p>
            <a:pPr marL="285750" indent="-285750" algn="l">
              <a:buFont typeface="Arial" panose="020B0604020202020204" pitchFamily="34" charset="0"/>
              <a:buChar char="•"/>
            </a:pPr>
            <a:r>
              <a:rPr lang="en-US" b="1" dirty="0"/>
              <a:t>FOOD SAFETY AND STANDARD AUTHORITY OF INDIA</a:t>
            </a:r>
          </a:p>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r>
              <a:rPr lang="en-US" b="1" dirty="0"/>
              <a:t>TRADE LICENSE</a:t>
            </a:r>
          </a:p>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r>
              <a:rPr lang="en-US" b="1" dirty="0"/>
              <a:t>REGISTER FOR  TRADEMARK</a:t>
            </a:r>
          </a:p>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endParaRPr lang="en-US" b="1" dirty="0"/>
          </a:p>
        </p:txBody>
      </p:sp>
      <p:pic>
        <p:nvPicPr>
          <p:cNvPr id="2" name="Picture 3">
            <a:extLst>
              <a:ext uri="{FF2B5EF4-FFF2-40B4-BE49-F238E27FC236}">
                <a16:creationId xmlns:a16="http://schemas.microsoft.com/office/drawing/2014/main" id="{9C4DC7DB-DD17-BE3C-EDE4-A2A82A140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106" y="3429000"/>
            <a:ext cx="4371547" cy="2933700"/>
          </a:xfrm>
          <a:prstGeom prst="rect">
            <a:avLst/>
          </a:prstGeom>
        </p:spPr>
      </p:pic>
    </p:spTree>
    <p:extLst>
      <p:ext uri="{BB962C8B-B14F-4D97-AF65-F5344CB8AC3E}">
        <p14:creationId xmlns:p14="http://schemas.microsoft.com/office/powerpoint/2010/main" val="366846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D5F3E-60BB-E1F2-818F-5917AAF67B22}"/>
              </a:ext>
            </a:extLst>
          </p:cNvPr>
          <p:cNvSpPr>
            <a:spLocks noGrp="1"/>
          </p:cNvSpPr>
          <p:nvPr>
            <p:ph type="title"/>
          </p:nvPr>
        </p:nvSpPr>
        <p:spPr/>
        <p:txBody>
          <a:bodyPr/>
          <a:lstStyle/>
          <a:p>
            <a:r>
              <a:rPr lang="en-US" dirty="0"/>
              <a:t>Marketing strategy</a:t>
            </a:r>
          </a:p>
        </p:txBody>
      </p:sp>
      <p:sp>
        <p:nvSpPr>
          <p:cNvPr id="5" name="TextBox 4">
            <a:extLst>
              <a:ext uri="{FF2B5EF4-FFF2-40B4-BE49-F238E27FC236}">
                <a16:creationId xmlns:a16="http://schemas.microsoft.com/office/drawing/2014/main" id="{CB33F8D7-9249-6E61-528D-42E8391AB639}"/>
              </a:ext>
            </a:extLst>
          </p:cNvPr>
          <p:cNvSpPr txBox="1"/>
          <p:nvPr/>
        </p:nvSpPr>
        <p:spPr>
          <a:xfrm>
            <a:off x="395536" y="1486313"/>
            <a:ext cx="6544107" cy="923330"/>
          </a:xfrm>
          <a:prstGeom prst="rect">
            <a:avLst/>
          </a:prstGeom>
          <a:noFill/>
        </p:spPr>
        <p:txBody>
          <a:bodyPr wrap="square" rtlCol="0">
            <a:spAutoFit/>
          </a:bodyPr>
          <a:lstStyle/>
          <a:p>
            <a:pPr marL="285750" indent="-285750" algn="l">
              <a:buFont typeface="Arial" panose="020B0604020202020204" pitchFamily="34" charset="0"/>
              <a:buChar char="•"/>
            </a:pPr>
            <a:r>
              <a:rPr lang="en-US" dirty="0"/>
              <a:t>Coconut oil in local market</a:t>
            </a:r>
          </a:p>
          <a:p>
            <a:pPr marL="285750" indent="-285750" algn="l">
              <a:buFont typeface="Arial" panose="020B0604020202020204" pitchFamily="34" charset="0"/>
              <a:buChar char="•"/>
            </a:pPr>
            <a:r>
              <a:rPr lang="en-US" dirty="0"/>
              <a:t>Register in B2B and B2C website</a:t>
            </a:r>
          </a:p>
          <a:p>
            <a:pPr marL="285750" indent="-285750" algn="l">
              <a:buFont typeface="Arial" panose="020B0604020202020204" pitchFamily="34" charset="0"/>
              <a:buChar char="•"/>
            </a:pPr>
            <a:r>
              <a:rPr lang="en-US" dirty="0"/>
              <a:t>Also sale supermarket small stores in shopping mall</a:t>
            </a:r>
          </a:p>
        </p:txBody>
      </p:sp>
      <p:sp>
        <p:nvSpPr>
          <p:cNvPr id="6" name="TextBox 5">
            <a:extLst>
              <a:ext uri="{FF2B5EF4-FFF2-40B4-BE49-F238E27FC236}">
                <a16:creationId xmlns:a16="http://schemas.microsoft.com/office/drawing/2014/main" id="{38FB64F4-F381-0145-AB88-8B4E42CCCA41}"/>
              </a:ext>
            </a:extLst>
          </p:cNvPr>
          <p:cNvSpPr txBox="1"/>
          <p:nvPr/>
        </p:nvSpPr>
        <p:spPr>
          <a:xfrm>
            <a:off x="395536" y="3358844"/>
            <a:ext cx="5424983" cy="1477328"/>
          </a:xfrm>
          <a:prstGeom prst="rect">
            <a:avLst/>
          </a:prstGeom>
          <a:noFill/>
        </p:spPr>
        <p:txBody>
          <a:bodyPr wrap="square" rtlCol="0">
            <a:spAutoFit/>
          </a:bodyPr>
          <a:lstStyle/>
          <a:p>
            <a:pPr marL="285750" indent="-285750" algn="l">
              <a:buFont typeface="Arial" panose="020B0604020202020204" pitchFamily="34" charset="0"/>
              <a:buChar char="•"/>
            </a:pPr>
            <a:r>
              <a:rPr lang="en-US" dirty="0"/>
              <a:t>Advertise about my product through social media to  get a huge number of clients in this way I can increase and promote my business</a:t>
            </a:r>
          </a:p>
          <a:p>
            <a:pPr marL="285750" indent="-285750" algn="l">
              <a:buFont typeface="Arial" panose="020B0604020202020204" pitchFamily="34" charset="0"/>
              <a:buChar char="•"/>
            </a:pPr>
            <a:r>
              <a:rPr lang="en-US" dirty="0"/>
              <a:t>Through  newspaper </a:t>
            </a:r>
          </a:p>
          <a:p>
            <a:pPr marL="285750" indent="-285750" algn="l">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81E05B41-7CCC-C376-2AF6-92555AB27325}"/>
              </a:ext>
            </a:extLst>
          </p:cNvPr>
          <p:cNvSpPr txBox="1"/>
          <p:nvPr/>
        </p:nvSpPr>
        <p:spPr>
          <a:xfrm>
            <a:off x="188708" y="2706879"/>
            <a:ext cx="1828800" cy="369332"/>
          </a:xfrm>
          <a:prstGeom prst="rect">
            <a:avLst/>
          </a:prstGeom>
          <a:noFill/>
        </p:spPr>
        <p:txBody>
          <a:bodyPr wrap="square" rtlCol="0">
            <a:spAutoFit/>
          </a:bodyPr>
          <a:lstStyle/>
          <a:p>
            <a:pPr algn="l"/>
            <a:r>
              <a:rPr lang="en-US" b="1" dirty="0"/>
              <a:t>Advertise</a:t>
            </a:r>
          </a:p>
        </p:txBody>
      </p:sp>
      <p:sp>
        <p:nvSpPr>
          <p:cNvPr id="10" name="TextBox 9">
            <a:extLst>
              <a:ext uri="{FF2B5EF4-FFF2-40B4-BE49-F238E27FC236}">
                <a16:creationId xmlns:a16="http://schemas.microsoft.com/office/drawing/2014/main" id="{A6AD9B5A-A40E-C34B-EC06-52E40FC3A1EF}"/>
              </a:ext>
            </a:extLst>
          </p:cNvPr>
          <p:cNvSpPr txBox="1"/>
          <p:nvPr/>
        </p:nvSpPr>
        <p:spPr>
          <a:xfrm>
            <a:off x="188708" y="985735"/>
            <a:ext cx="1828800" cy="369332"/>
          </a:xfrm>
          <a:prstGeom prst="rect">
            <a:avLst/>
          </a:prstGeom>
          <a:noFill/>
        </p:spPr>
        <p:txBody>
          <a:bodyPr wrap="square" rtlCol="0">
            <a:spAutoFit/>
          </a:bodyPr>
          <a:lstStyle/>
          <a:p>
            <a:pPr algn="l"/>
            <a:r>
              <a:rPr lang="en-US" b="1" dirty="0"/>
              <a:t>Selling strategy</a:t>
            </a:r>
          </a:p>
        </p:txBody>
      </p:sp>
      <p:pic>
        <p:nvPicPr>
          <p:cNvPr id="2" name="Picture 3">
            <a:extLst>
              <a:ext uri="{FF2B5EF4-FFF2-40B4-BE49-F238E27FC236}">
                <a16:creationId xmlns:a16="http://schemas.microsoft.com/office/drawing/2014/main" id="{F837894E-C7F6-3A3F-880E-B87D1159C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099" y="1569713"/>
            <a:ext cx="2716365" cy="2643664"/>
          </a:xfrm>
          <a:prstGeom prst="rect">
            <a:avLst/>
          </a:prstGeom>
        </p:spPr>
      </p:pic>
      <p:pic>
        <p:nvPicPr>
          <p:cNvPr id="7" name="Picture 7">
            <a:extLst>
              <a:ext uri="{FF2B5EF4-FFF2-40B4-BE49-F238E27FC236}">
                <a16:creationId xmlns:a16="http://schemas.microsoft.com/office/drawing/2014/main" id="{F45CC656-7AC7-9CF8-C838-49E526D5E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419" y="4789330"/>
            <a:ext cx="918378" cy="1606584"/>
          </a:xfrm>
          <a:prstGeom prst="rect">
            <a:avLst/>
          </a:prstGeom>
        </p:spPr>
      </p:pic>
      <p:pic>
        <p:nvPicPr>
          <p:cNvPr id="11" name="Picture 11">
            <a:extLst>
              <a:ext uri="{FF2B5EF4-FFF2-40B4-BE49-F238E27FC236}">
                <a16:creationId xmlns:a16="http://schemas.microsoft.com/office/drawing/2014/main" id="{A1430193-8B4F-E78A-B2CD-182229ABB3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7508" y="4789330"/>
            <a:ext cx="428433" cy="1547023"/>
          </a:xfrm>
          <a:prstGeom prst="rect">
            <a:avLst/>
          </a:prstGeom>
        </p:spPr>
      </p:pic>
      <p:pic>
        <p:nvPicPr>
          <p:cNvPr id="12" name="Picture 12">
            <a:extLst>
              <a:ext uri="{FF2B5EF4-FFF2-40B4-BE49-F238E27FC236}">
                <a16:creationId xmlns:a16="http://schemas.microsoft.com/office/drawing/2014/main" id="{2C6D0266-080F-096A-5599-7AFF63075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4094" y="4847598"/>
            <a:ext cx="2062104" cy="1477328"/>
          </a:xfrm>
          <a:prstGeom prst="rect">
            <a:avLst/>
          </a:prstGeom>
        </p:spPr>
      </p:pic>
      <p:sp>
        <p:nvSpPr>
          <p:cNvPr id="13" name="TextBox 12">
            <a:extLst>
              <a:ext uri="{FF2B5EF4-FFF2-40B4-BE49-F238E27FC236}">
                <a16:creationId xmlns:a16="http://schemas.microsoft.com/office/drawing/2014/main" id="{E1394888-481C-55EC-D816-F2158DD3E9B2}"/>
              </a:ext>
            </a:extLst>
          </p:cNvPr>
          <p:cNvSpPr txBox="1"/>
          <p:nvPr/>
        </p:nvSpPr>
        <p:spPr>
          <a:xfrm>
            <a:off x="617141" y="6368700"/>
            <a:ext cx="1828800" cy="369332"/>
          </a:xfrm>
          <a:prstGeom prst="rect">
            <a:avLst/>
          </a:prstGeom>
          <a:noFill/>
        </p:spPr>
        <p:txBody>
          <a:bodyPr wrap="square" rtlCol="0">
            <a:spAutoFit/>
          </a:bodyPr>
          <a:lstStyle/>
          <a:p>
            <a:pPr algn="l"/>
            <a:r>
              <a:rPr lang="en-US" dirty="0"/>
              <a:t>5L:-Rs.940</a:t>
            </a:r>
          </a:p>
        </p:txBody>
      </p:sp>
      <p:sp>
        <p:nvSpPr>
          <p:cNvPr id="14" name="TextBox 13">
            <a:extLst>
              <a:ext uri="{FF2B5EF4-FFF2-40B4-BE49-F238E27FC236}">
                <a16:creationId xmlns:a16="http://schemas.microsoft.com/office/drawing/2014/main" id="{8D4D6015-8331-128A-B9F5-AD1DFA693018}"/>
              </a:ext>
            </a:extLst>
          </p:cNvPr>
          <p:cNvSpPr txBox="1"/>
          <p:nvPr/>
        </p:nvSpPr>
        <p:spPr>
          <a:xfrm>
            <a:off x="2086346" y="6324926"/>
            <a:ext cx="1828800" cy="369332"/>
          </a:xfrm>
          <a:prstGeom prst="rect">
            <a:avLst/>
          </a:prstGeom>
          <a:noFill/>
        </p:spPr>
        <p:txBody>
          <a:bodyPr wrap="square" rtlCol="0">
            <a:spAutoFit/>
          </a:bodyPr>
          <a:lstStyle/>
          <a:p>
            <a:pPr algn="l"/>
            <a:r>
              <a:rPr lang="en-US" dirty="0"/>
              <a:t>1L:-Rs.190</a:t>
            </a:r>
          </a:p>
        </p:txBody>
      </p:sp>
      <p:sp>
        <p:nvSpPr>
          <p:cNvPr id="15" name="TextBox 14">
            <a:extLst>
              <a:ext uri="{FF2B5EF4-FFF2-40B4-BE49-F238E27FC236}">
                <a16:creationId xmlns:a16="http://schemas.microsoft.com/office/drawing/2014/main" id="{A74D50A3-67FF-99D1-E916-6B68EC82A079}"/>
              </a:ext>
            </a:extLst>
          </p:cNvPr>
          <p:cNvSpPr txBox="1"/>
          <p:nvPr/>
        </p:nvSpPr>
        <p:spPr>
          <a:xfrm>
            <a:off x="3667589" y="6313500"/>
            <a:ext cx="1828800" cy="369332"/>
          </a:xfrm>
          <a:prstGeom prst="rect">
            <a:avLst/>
          </a:prstGeom>
          <a:noFill/>
        </p:spPr>
        <p:txBody>
          <a:bodyPr wrap="square" rtlCol="0">
            <a:spAutoFit/>
          </a:bodyPr>
          <a:lstStyle/>
          <a:p>
            <a:pPr algn="l"/>
            <a:r>
              <a:rPr lang="en-US" dirty="0"/>
              <a:t>500ml:-100</a:t>
            </a:r>
          </a:p>
        </p:txBody>
      </p:sp>
    </p:spTree>
    <p:extLst>
      <p:ext uri="{BB962C8B-B14F-4D97-AF65-F5344CB8AC3E}">
        <p14:creationId xmlns:p14="http://schemas.microsoft.com/office/powerpoint/2010/main" val="73299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56FFAF-D164-F30E-6327-295EB31ABFF8}"/>
              </a:ext>
            </a:extLst>
          </p:cNvPr>
          <p:cNvSpPr>
            <a:spLocks noGrp="1"/>
          </p:cNvSpPr>
          <p:nvPr>
            <p:ph type="title"/>
          </p:nvPr>
        </p:nvSpPr>
        <p:spPr/>
        <p:txBody>
          <a:bodyPr/>
          <a:lstStyle/>
          <a:p>
            <a:r>
              <a:rPr lang="en-US" dirty="0"/>
              <a:t>Plant layout</a:t>
            </a:r>
          </a:p>
        </p:txBody>
      </p:sp>
      <p:pic>
        <p:nvPicPr>
          <p:cNvPr id="2" name="Picture 3">
            <a:extLst>
              <a:ext uri="{FF2B5EF4-FFF2-40B4-BE49-F238E27FC236}">
                <a16:creationId xmlns:a16="http://schemas.microsoft.com/office/drawing/2014/main" id="{B5FB3256-1758-43B2-4F21-A0E1AA29E3B5}"/>
              </a:ext>
            </a:extLst>
          </p:cNvPr>
          <p:cNvPicPr>
            <a:picLocks noChangeAspect="1"/>
          </p:cNvPicPr>
          <p:nvPr/>
        </p:nvPicPr>
        <p:blipFill>
          <a:blip r:embed="rId2"/>
          <a:srcRect/>
          <a:stretch/>
        </p:blipFill>
        <p:spPr>
          <a:xfrm>
            <a:off x="47625" y="961561"/>
            <a:ext cx="9048750" cy="5896439"/>
          </a:xfrm>
          <a:prstGeom prst="rect">
            <a:avLst/>
          </a:prstGeom>
        </p:spPr>
      </p:pic>
    </p:spTree>
    <p:extLst>
      <p:ext uri="{BB962C8B-B14F-4D97-AF65-F5344CB8AC3E}">
        <p14:creationId xmlns:p14="http://schemas.microsoft.com/office/powerpoint/2010/main" val="108022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1205880" y="4653136"/>
            <a:ext cx="6732240" cy="1296144"/>
          </a:xfrm>
        </p:spPr>
        <p:txBody>
          <a:bodyPr/>
          <a:lstStyle/>
          <a:p>
            <a:r>
              <a:rPr lang="en-US" altLang="ko-KR" dirty="0">
                <a:solidFill>
                  <a:srgbClr val="95AD4F"/>
                </a:solidFill>
              </a:rPr>
              <a:t>THANK YOU</a:t>
            </a:r>
            <a:endParaRPr lang="ko-KR" altLang="en-US" dirty="0">
              <a:solidFill>
                <a:srgbClr val="95AD4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139AB32-669A-4049-B8F7-306DA07B884C}"/>
              </a:ext>
            </a:extLst>
          </p:cNvPr>
          <p:cNvPicPr>
            <a:picLocks noGrp="1" noChangeAspect="1"/>
          </p:cNvPicPr>
          <p:nvPr>
            <p:ph idx="1"/>
          </p:nvPr>
        </p:nvPicPr>
        <p:blipFill>
          <a:blip r:embed="rId2"/>
          <a:stretch>
            <a:fillRect/>
          </a:stretch>
        </p:blipFill>
        <p:spPr>
          <a:xfrm>
            <a:off x="2386615" y="1139138"/>
            <a:ext cx="4419983" cy="4854361"/>
          </a:xfrm>
          <a:prstGeom prst="rect">
            <a:avLst/>
          </a:prstGeom>
        </p:spPr>
      </p:pic>
      <p:sp>
        <p:nvSpPr>
          <p:cNvPr id="3" name="Title 2">
            <a:extLst>
              <a:ext uri="{FF2B5EF4-FFF2-40B4-BE49-F238E27FC236}">
                <a16:creationId xmlns:a16="http://schemas.microsoft.com/office/drawing/2014/main" id="{6E52291E-5C08-41A1-960D-8AC40B551D8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2852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768627" y="864089"/>
            <a:ext cx="2664296" cy="553998"/>
          </a:xfrm>
          <a:prstGeom prst="rect">
            <a:avLst/>
          </a:prstGeom>
          <a:noFill/>
        </p:spPr>
        <p:txBody>
          <a:bodyPr wrap="square" rtlCol="0">
            <a:spAutoFit/>
          </a:bodyPr>
          <a:lstStyle/>
          <a:p>
            <a:r>
              <a:rPr lang="en-US" altLang="ko-KR" sz="3000" b="1" dirty="0">
                <a:solidFill>
                  <a:srgbClr val="006600"/>
                </a:solidFill>
                <a:latin typeface="+mj-lt"/>
                <a:ea typeface="맑은 고딕" pitchFamily="50" charset="-127"/>
              </a:rPr>
              <a:t>CONTENTS</a:t>
            </a:r>
            <a:endParaRPr lang="ko-KR" altLang="en-US" sz="3000" b="1" dirty="0">
              <a:solidFill>
                <a:srgbClr val="006600"/>
              </a:solidFill>
              <a:latin typeface="+mj-lt"/>
              <a:ea typeface="맑은 고딕" pitchFamily="50" charset="-127"/>
            </a:endParaRPr>
          </a:p>
        </p:txBody>
      </p:sp>
      <p:grpSp>
        <p:nvGrpSpPr>
          <p:cNvPr id="18" name="그룹 17"/>
          <p:cNvGrpSpPr/>
          <p:nvPr/>
        </p:nvGrpSpPr>
        <p:grpSpPr>
          <a:xfrm>
            <a:off x="4768627" y="2338213"/>
            <a:ext cx="3461223" cy="477054"/>
            <a:chOff x="4788024" y="2160028"/>
            <a:chExt cx="3461223" cy="477054"/>
          </a:xfrm>
        </p:grpSpPr>
        <p:sp>
          <p:nvSpPr>
            <p:cNvPr id="34" name="Text Box 5"/>
            <p:cNvSpPr txBox="1">
              <a:spLocks noChangeArrowheads="1"/>
            </p:cNvSpPr>
            <p:nvPr/>
          </p:nvSpPr>
          <p:spPr bwMode="auto">
            <a:xfrm>
              <a:off x="5296497" y="2255247"/>
              <a:ext cx="2952750" cy="307975"/>
            </a:xfrm>
            <a:prstGeom prst="rect">
              <a:avLst/>
            </a:prstGeom>
            <a:noFill/>
            <a:ln w="9525">
              <a:noFill/>
              <a:miter lim="800000"/>
              <a:headEnd/>
              <a:tailEnd/>
            </a:ln>
          </p:spPr>
          <p:txBody>
            <a:bodyPr>
              <a:spAutoFit/>
            </a:bodyPr>
            <a:lstStyle/>
            <a:p>
              <a:pPr>
                <a:defRPr/>
              </a:pPr>
              <a:r>
                <a:rPr lang="en-US" altLang="ko-KR" sz="1400" b="1" dirty="0">
                  <a:latin typeface="+mj-lt"/>
                  <a:ea typeface="맑은 고딕" pitchFamily="50" charset="-127"/>
                </a:rPr>
                <a:t>Introduction</a:t>
              </a:r>
            </a:p>
          </p:txBody>
        </p:sp>
        <p:sp>
          <p:nvSpPr>
            <p:cNvPr id="42" name="TextBox 13"/>
            <p:cNvSpPr txBox="1">
              <a:spLocks noChangeArrowheads="1"/>
            </p:cNvSpPr>
            <p:nvPr/>
          </p:nvSpPr>
          <p:spPr bwMode="auto">
            <a:xfrm>
              <a:off x="4788024" y="2160028"/>
              <a:ext cx="508473" cy="477054"/>
            </a:xfrm>
            <a:prstGeom prst="rect">
              <a:avLst/>
            </a:prstGeom>
            <a:noFill/>
            <a:ln w="9525">
              <a:noFill/>
              <a:miter lim="800000"/>
              <a:headEnd/>
              <a:tailEnd/>
            </a:ln>
          </p:spPr>
          <p:txBody>
            <a:bodyPr wrap="none">
              <a:spAutoFit/>
            </a:bodyPr>
            <a:lstStyle/>
            <a:p>
              <a:r>
                <a:rPr lang="en-US" altLang="ko-KR" sz="2500" b="1" dirty="0">
                  <a:solidFill>
                    <a:srgbClr val="95AD4F"/>
                  </a:solidFill>
                  <a:latin typeface="+mj-lt"/>
                  <a:ea typeface="맑은 고딕" pitchFamily="50" charset="-127"/>
                </a:rPr>
                <a:t>01</a:t>
              </a:r>
              <a:endParaRPr lang="ko-KR" altLang="en-US" sz="2500" b="1" dirty="0">
                <a:solidFill>
                  <a:srgbClr val="95AD4F"/>
                </a:solidFill>
                <a:latin typeface="+mj-lt"/>
                <a:ea typeface="맑은 고딕" pitchFamily="50" charset="-127"/>
              </a:endParaRPr>
            </a:p>
          </p:txBody>
        </p:sp>
      </p:grpSp>
      <p:grpSp>
        <p:nvGrpSpPr>
          <p:cNvPr id="19" name="그룹 18"/>
          <p:cNvGrpSpPr/>
          <p:nvPr/>
        </p:nvGrpSpPr>
        <p:grpSpPr>
          <a:xfrm>
            <a:off x="4758443" y="2685680"/>
            <a:ext cx="3461223" cy="477054"/>
            <a:chOff x="4788024" y="2885933"/>
            <a:chExt cx="3461223" cy="477054"/>
          </a:xfrm>
        </p:grpSpPr>
        <p:sp>
          <p:nvSpPr>
            <p:cNvPr id="55" name="Text Box 5"/>
            <p:cNvSpPr txBox="1">
              <a:spLocks noChangeArrowheads="1"/>
            </p:cNvSpPr>
            <p:nvPr/>
          </p:nvSpPr>
          <p:spPr bwMode="auto">
            <a:xfrm>
              <a:off x="5296497" y="3010678"/>
              <a:ext cx="2952750" cy="307975"/>
            </a:xfrm>
            <a:prstGeom prst="rect">
              <a:avLst/>
            </a:prstGeom>
            <a:noFill/>
            <a:ln w="9525">
              <a:noFill/>
              <a:miter lim="800000"/>
              <a:headEnd/>
              <a:tailEnd/>
            </a:ln>
          </p:spPr>
          <p:txBody>
            <a:bodyPr wrap="square">
              <a:spAutoFit/>
            </a:bodyPr>
            <a:lstStyle/>
            <a:p>
              <a:pPr>
                <a:defRPr/>
              </a:pPr>
              <a:r>
                <a:rPr lang="en-US" altLang="ko-KR" sz="1400" b="1" dirty="0">
                  <a:latin typeface="+mj-lt"/>
                  <a:ea typeface="맑은 고딕" pitchFamily="50" charset="-127"/>
                </a:rPr>
                <a:t>Highly raw material production area</a:t>
              </a:r>
            </a:p>
          </p:txBody>
        </p:sp>
        <p:sp>
          <p:nvSpPr>
            <p:cNvPr id="57" name="TextBox 13"/>
            <p:cNvSpPr txBox="1">
              <a:spLocks noChangeArrowheads="1"/>
            </p:cNvSpPr>
            <p:nvPr/>
          </p:nvSpPr>
          <p:spPr bwMode="auto">
            <a:xfrm>
              <a:off x="4788024" y="2885933"/>
              <a:ext cx="508473" cy="477054"/>
            </a:xfrm>
            <a:prstGeom prst="rect">
              <a:avLst/>
            </a:prstGeom>
            <a:noFill/>
            <a:ln w="9525">
              <a:noFill/>
              <a:miter lim="800000"/>
              <a:headEnd/>
              <a:tailEnd/>
            </a:ln>
          </p:spPr>
          <p:txBody>
            <a:bodyPr wrap="none">
              <a:spAutoFit/>
            </a:bodyPr>
            <a:lstStyle/>
            <a:p>
              <a:r>
                <a:rPr lang="en-US" altLang="ko-KR" sz="2500" b="1" dirty="0">
                  <a:solidFill>
                    <a:srgbClr val="95AD4F"/>
                  </a:solidFill>
                  <a:latin typeface="+mj-lt"/>
                  <a:ea typeface="맑은 고딕" pitchFamily="50" charset="-127"/>
                </a:rPr>
                <a:t>02</a:t>
              </a:r>
              <a:endParaRPr lang="ko-KR" altLang="en-US" sz="2500" b="1" dirty="0">
                <a:solidFill>
                  <a:srgbClr val="95AD4F"/>
                </a:solidFill>
                <a:latin typeface="+mj-lt"/>
                <a:ea typeface="맑은 고딕" pitchFamily="50" charset="-127"/>
              </a:endParaRPr>
            </a:p>
          </p:txBody>
        </p:sp>
      </p:grpSp>
      <p:grpSp>
        <p:nvGrpSpPr>
          <p:cNvPr id="20" name="그룹 19"/>
          <p:cNvGrpSpPr/>
          <p:nvPr/>
        </p:nvGrpSpPr>
        <p:grpSpPr>
          <a:xfrm>
            <a:off x="4749230" y="3080425"/>
            <a:ext cx="3480620" cy="755432"/>
            <a:chOff x="4788024" y="3611838"/>
            <a:chExt cx="3480620" cy="477054"/>
          </a:xfrm>
        </p:grpSpPr>
        <p:sp>
          <p:nvSpPr>
            <p:cNvPr id="60" name="Text Box 5"/>
            <p:cNvSpPr txBox="1">
              <a:spLocks noChangeArrowheads="1"/>
            </p:cNvSpPr>
            <p:nvPr/>
          </p:nvSpPr>
          <p:spPr bwMode="auto">
            <a:xfrm>
              <a:off x="5315894" y="3673941"/>
              <a:ext cx="2952750" cy="307975"/>
            </a:xfrm>
            <a:prstGeom prst="rect">
              <a:avLst/>
            </a:prstGeom>
            <a:noFill/>
            <a:ln w="9525">
              <a:noFill/>
              <a:miter lim="800000"/>
              <a:headEnd/>
              <a:tailEnd/>
            </a:ln>
          </p:spPr>
          <p:txBody>
            <a:bodyPr>
              <a:spAutoFit/>
            </a:bodyPr>
            <a:lstStyle/>
            <a:p>
              <a:pPr>
                <a:defRPr/>
              </a:pPr>
              <a:r>
                <a:rPr lang="en-US" altLang="ko-KR" sz="1400" b="1" dirty="0">
                  <a:latin typeface="+mj-lt"/>
                  <a:ea typeface="맑은 고딕" pitchFamily="50" charset="-127"/>
                </a:rPr>
                <a:t>Machine</a:t>
              </a:r>
            </a:p>
          </p:txBody>
        </p:sp>
        <p:sp>
          <p:nvSpPr>
            <p:cNvPr id="62" name="TextBox 13"/>
            <p:cNvSpPr txBox="1">
              <a:spLocks noChangeArrowheads="1"/>
            </p:cNvSpPr>
            <p:nvPr/>
          </p:nvSpPr>
          <p:spPr bwMode="auto">
            <a:xfrm>
              <a:off x="4788024" y="3611838"/>
              <a:ext cx="508473" cy="477054"/>
            </a:xfrm>
            <a:prstGeom prst="rect">
              <a:avLst/>
            </a:prstGeom>
            <a:noFill/>
            <a:ln w="9525">
              <a:noFill/>
              <a:miter lim="800000"/>
              <a:headEnd/>
              <a:tailEnd/>
            </a:ln>
          </p:spPr>
          <p:txBody>
            <a:bodyPr wrap="none">
              <a:spAutoFit/>
            </a:bodyPr>
            <a:lstStyle/>
            <a:p>
              <a:r>
                <a:rPr lang="en-US" altLang="ko-KR" sz="2500" b="1" dirty="0">
                  <a:solidFill>
                    <a:srgbClr val="95AD4F"/>
                  </a:solidFill>
                  <a:latin typeface="+mj-lt"/>
                  <a:ea typeface="맑은 고딕" pitchFamily="50" charset="-127"/>
                </a:rPr>
                <a:t>03</a:t>
              </a:r>
              <a:endParaRPr lang="ko-KR" altLang="en-US" sz="2500" b="1" dirty="0">
                <a:solidFill>
                  <a:srgbClr val="95AD4F"/>
                </a:solidFill>
                <a:latin typeface="+mj-lt"/>
                <a:ea typeface="맑은 고딕" pitchFamily="50" charset="-127"/>
              </a:endParaRPr>
            </a:p>
          </p:txBody>
        </p:sp>
      </p:grpSp>
      <p:grpSp>
        <p:nvGrpSpPr>
          <p:cNvPr id="21" name="그룹 20"/>
          <p:cNvGrpSpPr/>
          <p:nvPr/>
        </p:nvGrpSpPr>
        <p:grpSpPr>
          <a:xfrm>
            <a:off x="4765544" y="3470456"/>
            <a:ext cx="3491860" cy="477054"/>
            <a:chOff x="4788024" y="4379459"/>
            <a:chExt cx="3491860" cy="477054"/>
          </a:xfrm>
        </p:grpSpPr>
        <p:sp>
          <p:nvSpPr>
            <p:cNvPr id="65" name="Text Box 5"/>
            <p:cNvSpPr txBox="1">
              <a:spLocks noChangeArrowheads="1"/>
            </p:cNvSpPr>
            <p:nvPr/>
          </p:nvSpPr>
          <p:spPr bwMode="auto">
            <a:xfrm>
              <a:off x="5327134" y="4475501"/>
              <a:ext cx="2952750" cy="307975"/>
            </a:xfrm>
            <a:prstGeom prst="rect">
              <a:avLst/>
            </a:prstGeom>
            <a:noFill/>
            <a:ln w="9525">
              <a:noFill/>
              <a:miter lim="800000"/>
              <a:headEnd/>
              <a:tailEnd/>
            </a:ln>
          </p:spPr>
          <p:txBody>
            <a:bodyPr>
              <a:spAutoFit/>
            </a:bodyPr>
            <a:lstStyle/>
            <a:p>
              <a:pPr>
                <a:defRPr/>
              </a:pPr>
              <a:r>
                <a:rPr lang="en-US" altLang="ko-KR" sz="1400" b="1" dirty="0">
                  <a:latin typeface="+mj-lt"/>
                  <a:ea typeface="맑은 고딕" pitchFamily="50" charset="-127"/>
                </a:rPr>
                <a:t>Manufacturing process</a:t>
              </a:r>
            </a:p>
          </p:txBody>
        </p:sp>
        <p:sp>
          <p:nvSpPr>
            <p:cNvPr id="67" name="TextBox 13"/>
            <p:cNvSpPr txBox="1">
              <a:spLocks noChangeArrowheads="1"/>
            </p:cNvSpPr>
            <p:nvPr/>
          </p:nvSpPr>
          <p:spPr bwMode="auto">
            <a:xfrm>
              <a:off x="4788024" y="4379459"/>
              <a:ext cx="508473" cy="477054"/>
            </a:xfrm>
            <a:prstGeom prst="rect">
              <a:avLst/>
            </a:prstGeom>
            <a:noFill/>
            <a:ln w="9525">
              <a:noFill/>
              <a:miter lim="800000"/>
              <a:headEnd/>
              <a:tailEnd/>
            </a:ln>
          </p:spPr>
          <p:txBody>
            <a:bodyPr wrap="none">
              <a:spAutoFit/>
            </a:bodyPr>
            <a:lstStyle/>
            <a:p>
              <a:r>
                <a:rPr lang="en-US" altLang="ko-KR" sz="2500" b="1" dirty="0">
                  <a:solidFill>
                    <a:srgbClr val="95AD4F"/>
                  </a:solidFill>
                  <a:latin typeface="+mj-lt"/>
                  <a:ea typeface="맑은 고딕" pitchFamily="50" charset="-127"/>
                </a:rPr>
                <a:t>04</a:t>
              </a:r>
              <a:endParaRPr lang="ko-KR" altLang="en-US" sz="2500" b="1" dirty="0">
                <a:solidFill>
                  <a:srgbClr val="95AD4F"/>
                </a:solidFill>
                <a:latin typeface="+mj-lt"/>
                <a:ea typeface="맑은 고딕" pitchFamily="50" charset="-127"/>
              </a:endParaRPr>
            </a:p>
          </p:txBody>
        </p:sp>
      </p:grpSp>
      <p:grpSp>
        <p:nvGrpSpPr>
          <p:cNvPr id="22" name="그룹 21"/>
          <p:cNvGrpSpPr/>
          <p:nvPr/>
        </p:nvGrpSpPr>
        <p:grpSpPr>
          <a:xfrm>
            <a:off x="4776784" y="3873609"/>
            <a:ext cx="3480620" cy="477054"/>
            <a:chOff x="4788024" y="5105365"/>
            <a:chExt cx="3480620" cy="477054"/>
          </a:xfrm>
        </p:grpSpPr>
        <p:sp>
          <p:nvSpPr>
            <p:cNvPr id="70" name="Text Box 5"/>
            <p:cNvSpPr txBox="1">
              <a:spLocks noChangeArrowheads="1"/>
            </p:cNvSpPr>
            <p:nvPr/>
          </p:nvSpPr>
          <p:spPr bwMode="auto">
            <a:xfrm>
              <a:off x="5315894" y="5169354"/>
              <a:ext cx="2952750" cy="307975"/>
            </a:xfrm>
            <a:prstGeom prst="rect">
              <a:avLst/>
            </a:prstGeom>
            <a:noFill/>
            <a:ln w="9525">
              <a:noFill/>
              <a:miter lim="800000"/>
              <a:headEnd/>
              <a:tailEnd/>
            </a:ln>
          </p:spPr>
          <p:txBody>
            <a:bodyPr wrap="square">
              <a:spAutoFit/>
            </a:bodyPr>
            <a:lstStyle/>
            <a:p>
              <a:pPr>
                <a:defRPr/>
              </a:pPr>
              <a:r>
                <a:rPr lang="en-US" altLang="ko-KR" sz="1400" b="1" dirty="0">
                  <a:latin typeface="+mj-lt"/>
                  <a:ea typeface="맑은 고딕" pitchFamily="50" charset="-127"/>
                </a:rPr>
                <a:t>Investment</a:t>
              </a:r>
            </a:p>
          </p:txBody>
        </p:sp>
        <p:sp>
          <p:nvSpPr>
            <p:cNvPr id="72" name="TextBox 13"/>
            <p:cNvSpPr txBox="1">
              <a:spLocks noChangeArrowheads="1"/>
            </p:cNvSpPr>
            <p:nvPr/>
          </p:nvSpPr>
          <p:spPr bwMode="auto">
            <a:xfrm>
              <a:off x="4788024" y="5105365"/>
              <a:ext cx="508473" cy="477054"/>
            </a:xfrm>
            <a:prstGeom prst="rect">
              <a:avLst/>
            </a:prstGeom>
            <a:noFill/>
            <a:ln w="9525">
              <a:noFill/>
              <a:miter lim="800000"/>
              <a:headEnd/>
              <a:tailEnd/>
            </a:ln>
          </p:spPr>
          <p:txBody>
            <a:bodyPr wrap="none">
              <a:spAutoFit/>
            </a:bodyPr>
            <a:lstStyle/>
            <a:p>
              <a:r>
                <a:rPr lang="en-US" altLang="ko-KR" sz="2500" b="1" dirty="0">
                  <a:solidFill>
                    <a:srgbClr val="95AD4F"/>
                  </a:solidFill>
                  <a:latin typeface="+mj-lt"/>
                  <a:ea typeface="맑은 고딕" pitchFamily="50" charset="-127"/>
                </a:rPr>
                <a:t>05</a:t>
              </a:r>
              <a:endParaRPr lang="ko-KR" altLang="en-US" sz="2500" b="1" dirty="0">
                <a:solidFill>
                  <a:srgbClr val="95AD4F"/>
                </a:solidFill>
                <a:latin typeface="+mj-lt"/>
                <a:ea typeface="맑은 고딕" pitchFamily="50" charset="-127"/>
              </a:endParaRPr>
            </a:p>
          </p:txBody>
        </p:sp>
      </p:grpSp>
      <p:grpSp>
        <p:nvGrpSpPr>
          <p:cNvPr id="5" name="그룹 21">
            <a:extLst>
              <a:ext uri="{FF2B5EF4-FFF2-40B4-BE49-F238E27FC236}">
                <a16:creationId xmlns:a16="http://schemas.microsoft.com/office/drawing/2014/main" id="{AB91F3D5-0AE8-6E51-197E-EFD77AA20702}"/>
              </a:ext>
            </a:extLst>
          </p:cNvPr>
          <p:cNvGrpSpPr/>
          <p:nvPr/>
        </p:nvGrpSpPr>
        <p:grpSpPr>
          <a:xfrm>
            <a:off x="4788024" y="4271631"/>
            <a:ext cx="3480620" cy="477054"/>
            <a:chOff x="4788024" y="5105365"/>
            <a:chExt cx="3480620" cy="477054"/>
          </a:xfrm>
        </p:grpSpPr>
        <p:sp>
          <p:nvSpPr>
            <p:cNvPr id="3" name="Text Box 5">
              <a:extLst>
                <a:ext uri="{FF2B5EF4-FFF2-40B4-BE49-F238E27FC236}">
                  <a16:creationId xmlns:a16="http://schemas.microsoft.com/office/drawing/2014/main" id="{ED782086-F13B-5A95-E851-47977F10E335}"/>
                </a:ext>
              </a:extLst>
            </p:cNvPr>
            <p:cNvSpPr txBox="1">
              <a:spLocks noChangeArrowheads="1"/>
            </p:cNvSpPr>
            <p:nvPr/>
          </p:nvSpPr>
          <p:spPr bwMode="auto">
            <a:xfrm>
              <a:off x="5315894" y="5169354"/>
              <a:ext cx="2952750" cy="307975"/>
            </a:xfrm>
            <a:prstGeom prst="rect">
              <a:avLst/>
            </a:prstGeom>
            <a:noFill/>
            <a:ln w="9525">
              <a:noFill/>
              <a:miter lim="800000"/>
              <a:headEnd/>
              <a:tailEnd/>
            </a:ln>
          </p:spPr>
          <p:txBody>
            <a:bodyPr wrap="square">
              <a:spAutoFit/>
            </a:bodyPr>
            <a:lstStyle/>
            <a:p>
              <a:pPr>
                <a:defRPr/>
              </a:pPr>
              <a:r>
                <a:rPr lang="en-US" altLang="ko-KR" sz="1400" b="1" dirty="0">
                  <a:latin typeface="+mj-lt"/>
                  <a:ea typeface="맑은 고딕" pitchFamily="50" charset="-127"/>
                </a:rPr>
                <a:t>License </a:t>
              </a:r>
            </a:p>
          </p:txBody>
        </p:sp>
        <p:sp>
          <p:nvSpPr>
            <p:cNvPr id="4" name="TextBox 13">
              <a:extLst>
                <a:ext uri="{FF2B5EF4-FFF2-40B4-BE49-F238E27FC236}">
                  <a16:creationId xmlns:a16="http://schemas.microsoft.com/office/drawing/2014/main" id="{9DD0F004-A032-B9B4-9A1E-664065739E84}"/>
                </a:ext>
              </a:extLst>
            </p:cNvPr>
            <p:cNvSpPr txBox="1">
              <a:spLocks noChangeArrowheads="1"/>
            </p:cNvSpPr>
            <p:nvPr/>
          </p:nvSpPr>
          <p:spPr bwMode="auto">
            <a:xfrm>
              <a:off x="4788024" y="5105365"/>
              <a:ext cx="508473" cy="477054"/>
            </a:xfrm>
            <a:prstGeom prst="rect">
              <a:avLst/>
            </a:prstGeom>
            <a:noFill/>
            <a:ln w="9525">
              <a:noFill/>
              <a:miter lim="800000"/>
              <a:headEnd/>
              <a:tailEnd/>
            </a:ln>
          </p:spPr>
          <p:txBody>
            <a:bodyPr wrap="none">
              <a:spAutoFit/>
            </a:bodyPr>
            <a:lstStyle/>
            <a:p>
              <a:r>
                <a:rPr lang="en-US" altLang="ko-KR" sz="2500" b="1" dirty="0">
                  <a:solidFill>
                    <a:srgbClr val="95AD4F"/>
                  </a:solidFill>
                  <a:latin typeface="+mj-lt"/>
                  <a:ea typeface="맑은 고딕" pitchFamily="50" charset="-127"/>
                </a:rPr>
                <a:t>06</a:t>
              </a:r>
              <a:endParaRPr lang="ko-KR" altLang="en-US" sz="2500" b="1" dirty="0">
                <a:solidFill>
                  <a:srgbClr val="95AD4F"/>
                </a:solidFill>
                <a:latin typeface="+mj-lt"/>
                <a:ea typeface="맑은 고딕" pitchFamily="50" charset="-127"/>
              </a:endParaRPr>
            </a:p>
          </p:txBody>
        </p:sp>
      </p:grpSp>
      <p:grpSp>
        <p:nvGrpSpPr>
          <p:cNvPr id="9" name="그룹 21">
            <a:extLst>
              <a:ext uri="{FF2B5EF4-FFF2-40B4-BE49-F238E27FC236}">
                <a16:creationId xmlns:a16="http://schemas.microsoft.com/office/drawing/2014/main" id="{55C63F52-383B-F623-1ED1-C38D70F0BD08}"/>
              </a:ext>
            </a:extLst>
          </p:cNvPr>
          <p:cNvGrpSpPr/>
          <p:nvPr/>
        </p:nvGrpSpPr>
        <p:grpSpPr>
          <a:xfrm>
            <a:off x="4788024" y="4717311"/>
            <a:ext cx="3480620" cy="477054"/>
            <a:chOff x="4788024" y="5105365"/>
            <a:chExt cx="3480620" cy="477054"/>
          </a:xfrm>
        </p:grpSpPr>
        <p:sp>
          <p:nvSpPr>
            <p:cNvPr id="7" name="Text Box 5">
              <a:extLst>
                <a:ext uri="{FF2B5EF4-FFF2-40B4-BE49-F238E27FC236}">
                  <a16:creationId xmlns:a16="http://schemas.microsoft.com/office/drawing/2014/main" id="{C6462AD7-FB27-97B1-80BF-6776428781F8}"/>
                </a:ext>
              </a:extLst>
            </p:cNvPr>
            <p:cNvSpPr txBox="1">
              <a:spLocks noChangeArrowheads="1"/>
            </p:cNvSpPr>
            <p:nvPr/>
          </p:nvSpPr>
          <p:spPr bwMode="auto">
            <a:xfrm>
              <a:off x="5315894" y="5169354"/>
              <a:ext cx="2952750" cy="307975"/>
            </a:xfrm>
            <a:prstGeom prst="rect">
              <a:avLst/>
            </a:prstGeom>
            <a:noFill/>
            <a:ln w="9525">
              <a:noFill/>
              <a:miter lim="800000"/>
              <a:headEnd/>
              <a:tailEnd/>
            </a:ln>
          </p:spPr>
          <p:txBody>
            <a:bodyPr wrap="square">
              <a:spAutoFit/>
            </a:bodyPr>
            <a:lstStyle/>
            <a:p>
              <a:pPr>
                <a:defRPr/>
              </a:pPr>
              <a:r>
                <a:rPr lang="en-US" altLang="ko-KR" sz="1400" b="1" dirty="0">
                  <a:latin typeface="+mj-lt"/>
                  <a:ea typeface="맑은 고딕" pitchFamily="50" charset="-127"/>
                </a:rPr>
                <a:t>Marketing</a:t>
              </a:r>
            </a:p>
          </p:txBody>
        </p:sp>
        <p:sp>
          <p:nvSpPr>
            <p:cNvPr id="8" name="TextBox 13">
              <a:extLst>
                <a:ext uri="{FF2B5EF4-FFF2-40B4-BE49-F238E27FC236}">
                  <a16:creationId xmlns:a16="http://schemas.microsoft.com/office/drawing/2014/main" id="{C2BD6F2F-205A-0385-FDCE-589528BB0D24}"/>
                </a:ext>
              </a:extLst>
            </p:cNvPr>
            <p:cNvSpPr txBox="1">
              <a:spLocks noChangeArrowheads="1"/>
            </p:cNvSpPr>
            <p:nvPr/>
          </p:nvSpPr>
          <p:spPr bwMode="auto">
            <a:xfrm>
              <a:off x="4788024" y="5105365"/>
              <a:ext cx="508473" cy="477054"/>
            </a:xfrm>
            <a:prstGeom prst="rect">
              <a:avLst/>
            </a:prstGeom>
            <a:noFill/>
            <a:ln w="9525">
              <a:noFill/>
              <a:miter lim="800000"/>
              <a:headEnd/>
              <a:tailEnd/>
            </a:ln>
          </p:spPr>
          <p:txBody>
            <a:bodyPr wrap="none">
              <a:spAutoFit/>
            </a:bodyPr>
            <a:lstStyle/>
            <a:p>
              <a:r>
                <a:rPr lang="en-US" altLang="ko-KR" sz="2500" b="1" dirty="0">
                  <a:solidFill>
                    <a:srgbClr val="95AD4F"/>
                  </a:solidFill>
                  <a:latin typeface="+mj-lt"/>
                  <a:ea typeface="맑은 고딕" pitchFamily="50" charset="-127"/>
                </a:rPr>
                <a:t>07</a:t>
              </a:r>
              <a:endParaRPr lang="ko-KR" altLang="en-US" sz="2500" b="1" dirty="0">
                <a:solidFill>
                  <a:srgbClr val="95AD4F"/>
                </a:solidFill>
                <a:latin typeface="+mj-lt"/>
                <a:ea typeface="맑은 고딕" pitchFamily="50" charset="-127"/>
              </a:endParaRPr>
            </a:p>
          </p:txBody>
        </p:sp>
      </p:grpSp>
      <p:grpSp>
        <p:nvGrpSpPr>
          <p:cNvPr id="13" name="그룹 21">
            <a:extLst>
              <a:ext uri="{FF2B5EF4-FFF2-40B4-BE49-F238E27FC236}">
                <a16:creationId xmlns:a16="http://schemas.microsoft.com/office/drawing/2014/main" id="{F58095C9-5BC6-D244-3291-533E68CB6F9E}"/>
              </a:ext>
            </a:extLst>
          </p:cNvPr>
          <p:cNvGrpSpPr/>
          <p:nvPr/>
        </p:nvGrpSpPr>
        <p:grpSpPr>
          <a:xfrm>
            <a:off x="4788024" y="5115333"/>
            <a:ext cx="3480620" cy="477054"/>
            <a:chOff x="4788024" y="5105365"/>
            <a:chExt cx="3480620" cy="477054"/>
          </a:xfrm>
        </p:grpSpPr>
        <p:sp>
          <p:nvSpPr>
            <p:cNvPr id="11" name="Text Box 5">
              <a:extLst>
                <a:ext uri="{FF2B5EF4-FFF2-40B4-BE49-F238E27FC236}">
                  <a16:creationId xmlns:a16="http://schemas.microsoft.com/office/drawing/2014/main" id="{64AEAAC1-11FF-F4D4-85EC-20051C90A825}"/>
                </a:ext>
              </a:extLst>
            </p:cNvPr>
            <p:cNvSpPr txBox="1">
              <a:spLocks noChangeArrowheads="1"/>
            </p:cNvSpPr>
            <p:nvPr/>
          </p:nvSpPr>
          <p:spPr bwMode="auto">
            <a:xfrm>
              <a:off x="5315894" y="5169354"/>
              <a:ext cx="2952750" cy="307975"/>
            </a:xfrm>
            <a:prstGeom prst="rect">
              <a:avLst/>
            </a:prstGeom>
            <a:noFill/>
            <a:ln w="9525">
              <a:noFill/>
              <a:miter lim="800000"/>
              <a:headEnd/>
              <a:tailEnd/>
            </a:ln>
          </p:spPr>
          <p:txBody>
            <a:bodyPr wrap="square">
              <a:spAutoFit/>
            </a:bodyPr>
            <a:lstStyle/>
            <a:p>
              <a:pPr>
                <a:defRPr/>
              </a:pPr>
              <a:r>
                <a:rPr lang="en-US" altLang="ko-KR" sz="1400" b="1">
                  <a:latin typeface="+mj-lt"/>
                  <a:ea typeface="맑은 고딕" pitchFamily="50" charset="-127"/>
                </a:rPr>
                <a:t>Plant layout </a:t>
              </a:r>
              <a:endParaRPr lang="en-US" altLang="ko-KR" sz="1400" b="1" dirty="0">
                <a:latin typeface="+mj-lt"/>
                <a:ea typeface="맑은 고딕" pitchFamily="50" charset="-127"/>
              </a:endParaRPr>
            </a:p>
          </p:txBody>
        </p:sp>
        <p:sp>
          <p:nvSpPr>
            <p:cNvPr id="12" name="TextBox 13">
              <a:extLst>
                <a:ext uri="{FF2B5EF4-FFF2-40B4-BE49-F238E27FC236}">
                  <a16:creationId xmlns:a16="http://schemas.microsoft.com/office/drawing/2014/main" id="{DA347D95-BC8D-AE4D-2669-C3A4CB171130}"/>
                </a:ext>
              </a:extLst>
            </p:cNvPr>
            <p:cNvSpPr txBox="1">
              <a:spLocks noChangeArrowheads="1"/>
            </p:cNvSpPr>
            <p:nvPr/>
          </p:nvSpPr>
          <p:spPr bwMode="auto">
            <a:xfrm>
              <a:off x="4788024" y="5105365"/>
              <a:ext cx="508473" cy="477054"/>
            </a:xfrm>
            <a:prstGeom prst="rect">
              <a:avLst/>
            </a:prstGeom>
            <a:noFill/>
            <a:ln w="9525">
              <a:noFill/>
              <a:miter lim="800000"/>
              <a:headEnd/>
              <a:tailEnd/>
            </a:ln>
          </p:spPr>
          <p:txBody>
            <a:bodyPr wrap="none">
              <a:spAutoFit/>
            </a:bodyPr>
            <a:lstStyle/>
            <a:p>
              <a:r>
                <a:rPr lang="en-US" altLang="ko-KR" sz="2500" b="1" dirty="0">
                  <a:solidFill>
                    <a:srgbClr val="95AD4F"/>
                  </a:solidFill>
                  <a:latin typeface="+mj-lt"/>
                  <a:ea typeface="맑은 고딕" pitchFamily="50" charset="-127"/>
                </a:rPr>
                <a:t>08</a:t>
              </a:r>
              <a:endParaRPr lang="ko-KR" altLang="en-US" sz="2500" b="1" dirty="0">
                <a:solidFill>
                  <a:srgbClr val="95AD4F"/>
                </a:solidFill>
                <a:latin typeface="+mj-lt"/>
                <a:ea typeface="맑은 고딕" pitchFamily="50" charset="-127"/>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내용 개체 틀 36"/>
          <p:cNvSpPr>
            <a:spLocks noGrp="1"/>
          </p:cNvSpPr>
          <p:nvPr>
            <p:ph idx="1"/>
          </p:nvPr>
        </p:nvSpPr>
        <p:spPr/>
        <p:txBody>
          <a:bodyPr>
            <a:normAutofit/>
          </a:bodyPr>
          <a:lstStyle/>
          <a:p>
            <a:r>
              <a:rPr lang="en-US" altLang="ko-KR" b="1" dirty="0">
                <a:solidFill>
                  <a:schemeClr val="tx1"/>
                </a:solidFill>
              </a:rPr>
              <a:t>How to Get Started for a Manufacturing Business?</a:t>
            </a:r>
            <a:r>
              <a:rPr lang="en-US" altLang="ko-KR" dirty="0"/>
              <a:t>
  </a:t>
            </a:r>
            <a:r>
              <a:rPr lang="en-US" altLang="ko-KR" dirty="0">
                <a:solidFill>
                  <a:schemeClr val="tx1"/>
                </a:solidFill>
              </a:rPr>
              <a:t>      The demand for coconut oil has skyrocketed in recent years due to the increasing knowledge of its numerous health benefits. It is a trendy superfood used in cooking and for its medicinal benefits. It is popular among the old as traditionally, it has been used in almost all Indian homes, especially in southern India. It is now gaining popularity among the young, for it is a </a:t>
            </a:r>
            <a:r>
              <a:rPr lang="en-US" altLang="ko-KR" dirty="0" err="1">
                <a:solidFill>
                  <a:schemeClr val="tx1"/>
                </a:solidFill>
              </a:rPr>
              <a:t>favourite</a:t>
            </a:r>
            <a:r>
              <a:rPr lang="en-US" altLang="ko-KR" dirty="0">
                <a:solidFill>
                  <a:schemeClr val="tx1"/>
                </a:solidFill>
              </a:rPr>
              <a:t> ingredient in several popular diets. Coconut oil has a rich </a:t>
            </a:r>
            <a:r>
              <a:rPr lang="en-US" altLang="ko-KR" dirty="0" err="1">
                <a:solidFill>
                  <a:schemeClr val="tx1"/>
                </a:solidFill>
              </a:rPr>
              <a:t>flavour</a:t>
            </a:r>
            <a:r>
              <a:rPr lang="en-US" altLang="ko-KR" dirty="0">
                <a:solidFill>
                  <a:schemeClr val="tx1"/>
                </a:solidFill>
              </a:rPr>
              <a:t> and mild aroma and has become popular with the growing demand for plant-based foods. It has several uses. Coconut oil manufacturing is a profitable business opportunity for new entrepreneurs. </a:t>
            </a:r>
          </a:p>
          <a:p>
            <a:r>
              <a:rPr lang="en-US" altLang="ko-KR" dirty="0">
                <a:solidFill>
                  <a:schemeClr val="tx1"/>
                </a:solidFill>
              </a:rPr>
              <a:t>
</a:t>
            </a:r>
            <a:r>
              <a:rPr lang="en-US" altLang="ko-KR" b="1" dirty="0">
                <a:solidFill>
                  <a:schemeClr val="tx1"/>
                </a:solidFill>
              </a:rPr>
              <a:t>Why is Coconut Oil Important?</a:t>
            </a:r>
            <a:r>
              <a:rPr lang="en-US" altLang="ko-KR" dirty="0">
                <a:solidFill>
                  <a:schemeClr val="tx1"/>
                </a:solidFill>
              </a:rPr>
              <a:t>
       Coconut oil contains iron and vitamin K, which aid blood clotting, making it an excellent source of vitamins and minerals. It is also high in vitamin E, a powerful antioxidant that protects cells from damage. Coconut oil improves heart health by increasing HDL (high-density lipoprotein) cholesterol levels and improving the body’s ability to burn belly fat. It is an excellent skin and hair </a:t>
            </a:r>
            <a:r>
              <a:rPr lang="en-US" altLang="ko-KR" dirty="0" err="1">
                <a:solidFill>
                  <a:schemeClr val="tx1"/>
                </a:solidFill>
              </a:rPr>
              <a:t>moisturiser</a:t>
            </a:r>
            <a:r>
              <a:rPr lang="en-US" altLang="ko-KR" dirty="0">
                <a:solidFill>
                  <a:schemeClr val="tx1"/>
                </a:solidFill>
              </a:rPr>
              <a:t>.  </a:t>
            </a:r>
            <a:endParaRPr lang="ko-KR" altLang="en-US" dirty="0">
              <a:solidFill>
                <a:schemeClr val="tx1"/>
              </a:solidFill>
            </a:endParaRPr>
          </a:p>
        </p:txBody>
      </p:sp>
      <p:sp>
        <p:nvSpPr>
          <p:cNvPr id="2" name="제목 1"/>
          <p:cNvSpPr>
            <a:spLocks noGrp="1"/>
          </p:cNvSpPr>
          <p:nvPr>
            <p:ph type="title"/>
          </p:nvPr>
        </p:nvSpPr>
        <p:spPr/>
        <p:txBody>
          <a:bodyPr/>
          <a:lstStyle/>
          <a:p>
            <a:r>
              <a:rPr lang="en-US" altLang="ko-KR" dirty="0"/>
              <a:t>Introduction</a:t>
            </a:r>
            <a:endParaRPr lang="ko-KR"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내용 개체 틀 5"/>
          <p:cNvSpPr>
            <a:spLocks noGrp="1"/>
          </p:cNvSpPr>
          <p:nvPr>
            <p:ph idx="1"/>
          </p:nvPr>
        </p:nvSpPr>
        <p:spPr>
          <a:xfrm>
            <a:off x="272142" y="1127124"/>
            <a:ext cx="3918857" cy="5334000"/>
          </a:xfrm>
        </p:spPr>
        <p:txBody>
          <a:bodyPr/>
          <a:lstStyle/>
          <a:p>
            <a:pPr>
              <a:buFont typeface="Arial" panose="020B0604020202020204" pitchFamily="34" charset="0"/>
              <a:buChar char="•"/>
            </a:pPr>
            <a:r>
              <a:rPr lang="en-US" altLang="ko-KR" dirty="0"/>
              <a:t> </a:t>
            </a:r>
            <a:r>
              <a:rPr lang="en-US" altLang="ko-KR" dirty="0">
                <a:solidFill>
                  <a:schemeClr val="tx1"/>
                </a:solidFill>
              </a:rPr>
              <a:t>Coconut is largely grown in the southern part of the Indian peninsula.</a:t>
            </a:r>
          </a:p>
          <a:p>
            <a:pPr>
              <a:buFont typeface="Arial" panose="020B0604020202020204" pitchFamily="34" charset="0"/>
              <a:buChar char="•"/>
            </a:pPr>
            <a:r>
              <a:rPr lang="en-US" altLang="ko-KR" dirty="0">
                <a:solidFill>
                  <a:schemeClr val="tx1"/>
                </a:solidFill>
              </a:rPr>
              <a:t> In the coastal areas, there are huge plantations, and hence this would be an ideal location to set up a business for the sheer availability of raw materials.</a:t>
            </a:r>
          </a:p>
          <a:p>
            <a:pPr>
              <a:buFont typeface="Arial" panose="020B0604020202020204" pitchFamily="34" charset="0"/>
              <a:buChar char="•"/>
            </a:pPr>
            <a:r>
              <a:rPr lang="en-US" altLang="ko-KR" dirty="0">
                <a:solidFill>
                  <a:schemeClr val="tx1"/>
                </a:solidFill>
              </a:rPr>
              <a:t>Coconut oil is used extensively, especially for cooking in India and other Southeast Asian countries. </a:t>
            </a:r>
          </a:p>
          <a:p>
            <a:pPr>
              <a:buFont typeface="Arial" panose="020B0604020202020204" pitchFamily="34" charset="0"/>
              <a:buChar char="•"/>
            </a:pPr>
            <a:r>
              <a:rPr lang="en-US" altLang="ko-KR" dirty="0">
                <a:solidFill>
                  <a:schemeClr val="tx1"/>
                </a:solidFill>
              </a:rPr>
              <a:t>As a result, we can say that coconut oil manufacturing is a profitable business opportunity for new entrepreneurs.</a:t>
            </a:r>
            <a:endParaRPr lang="ko-KR" altLang="en-US" dirty="0">
              <a:solidFill>
                <a:schemeClr val="tx1"/>
              </a:solidFill>
            </a:endParaRPr>
          </a:p>
        </p:txBody>
      </p:sp>
      <p:sp>
        <p:nvSpPr>
          <p:cNvPr id="5" name="제목 1"/>
          <p:cNvSpPr>
            <a:spLocks noGrp="1"/>
          </p:cNvSpPr>
          <p:nvPr>
            <p:ph type="title"/>
          </p:nvPr>
        </p:nvSpPr>
        <p:spPr/>
        <p:txBody>
          <a:bodyPr/>
          <a:lstStyle/>
          <a:p>
            <a:r>
              <a:rPr lang="en-US" altLang="ko-KR" dirty="0"/>
              <a:t>Highly raw material production area</a:t>
            </a:r>
            <a:endParaRPr lang="ko-KR" altLang="en-US" dirty="0"/>
          </a:p>
        </p:txBody>
      </p:sp>
      <p:pic>
        <p:nvPicPr>
          <p:cNvPr id="2" name="Picture 2">
            <a:extLst>
              <a:ext uri="{FF2B5EF4-FFF2-40B4-BE49-F238E27FC236}">
                <a16:creationId xmlns:a16="http://schemas.microsoft.com/office/drawing/2014/main" id="{A3AFCBE0-EBF6-D718-DE3D-C25205881D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2" y="947963"/>
            <a:ext cx="4054927" cy="56923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ACEACC-696B-D1DD-9A0D-AC26153CF734}"/>
              </a:ext>
            </a:extLst>
          </p:cNvPr>
          <p:cNvSpPr>
            <a:spLocks noGrp="1"/>
          </p:cNvSpPr>
          <p:nvPr>
            <p:ph type="title"/>
          </p:nvPr>
        </p:nvSpPr>
        <p:spPr>
          <a:xfrm>
            <a:off x="285750" y="0"/>
            <a:ext cx="7661196" cy="796908"/>
          </a:xfrm>
        </p:spPr>
        <p:txBody>
          <a:bodyPr/>
          <a:lstStyle/>
          <a:p>
            <a:r>
              <a:rPr lang="en-US" dirty="0"/>
              <a:t>Machines needed for coconut oil manufacturing</a:t>
            </a:r>
          </a:p>
        </p:txBody>
      </p:sp>
      <p:sp>
        <p:nvSpPr>
          <p:cNvPr id="7" name="TextBox 6">
            <a:extLst>
              <a:ext uri="{FF2B5EF4-FFF2-40B4-BE49-F238E27FC236}">
                <a16:creationId xmlns:a16="http://schemas.microsoft.com/office/drawing/2014/main" id="{552E59B6-8635-6883-E7E3-0E198919315D}"/>
              </a:ext>
            </a:extLst>
          </p:cNvPr>
          <p:cNvSpPr txBox="1"/>
          <p:nvPr/>
        </p:nvSpPr>
        <p:spPr>
          <a:xfrm>
            <a:off x="285750" y="1050034"/>
            <a:ext cx="3298065" cy="2308324"/>
          </a:xfrm>
          <a:prstGeom prst="rect">
            <a:avLst/>
          </a:prstGeom>
          <a:noFill/>
        </p:spPr>
        <p:txBody>
          <a:bodyPr wrap="square" rtlCol="0">
            <a:spAutoFit/>
          </a:bodyPr>
          <a:lstStyle/>
          <a:p>
            <a:pPr marL="285750" indent="-285750" algn="l">
              <a:buFont typeface="Arial" panose="020B0604020202020204" pitchFamily="34" charset="0"/>
              <a:buChar char="•"/>
            </a:pPr>
            <a:r>
              <a:rPr lang="en-US" dirty="0"/>
              <a:t>Copra cutter</a:t>
            </a:r>
          </a:p>
          <a:p>
            <a:pPr marL="285750" indent="-285750" algn="l">
              <a:buFont typeface="Arial" panose="020B0604020202020204" pitchFamily="34" charset="0"/>
              <a:buChar char="•"/>
            </a:pPr>
            <a:r>
              <a:rPr lang="en-US" dirty="0"/>
              <a:t>Roaster machine </a:t>
            </a:r>
          </a:p>
          <a:p>
            <a:pPr marL="285750" indent="-285750" algn="l">
              <a:buFont typeface="Arial" panose="020B0604020202020204" pitchFamily="34" charset="0"/>
              <a:buChar char="•"/>
            </a:pPr>
            <a:r>
              <a:rPr lang="en-US" dirty="0"/>
              <a:t>Oil expeller</a:t>
            </a:r>
          </a:p>
          <a:p>
            <a:pPr marL="285750" indent="-285750" algn="l">
              <a:buFont typeface="Arial" panose="020B0604020202020204" pitchFamily="34" charset="0"/>
              <a:buChar char="•"/>
            </a:pPr>
            <a:r>
              <a:rPr lang="en-US" dirty="0"/>
              <a:t>Coconut oil storage tank</a:t>
            </a:r>
          </a:p>
          <a:p>
            <a:pPr marL="285750" indent="-285750" algn="l">
              <a:buFont typeface="Arial" panose="020B0604020202020204" pitchFamily="34" charset="0"/>
              <a:buChar char="•"/>
            </a:pPr>
            <a:r>
              <a:rPr lang="en-US" dirty="0"/>
              <a:t>Micro filter</a:t>
            </a:r>
          </a:p>
          <a:p>
            <a:pPr marL="285750" indent="-285750" algn="l">
              <a:buFont typeface="Arial" panose="020B0604020202020204" pitchFamily="34" charset="0"/>
              <a:buChar char="•"/>
            </a:pPr>
            <a:r>
              <a:rPr lang="en-US" dirty="0"/>
              <a:t>Filtered oil storage tank</a:t>
            </a:r>
          </a:p>
          <a:p>
            <a:pPr marL="285750" indent="-285750" algn="l">
              <a:buFont typeface="Arial" panose="020B0604020202020204" pitchFamily="34" charset="0"/>
              <a:buChar char="•"/>
            </a:pPr>
            <a:r>
              <a:rPr lang="en-US" dirty="0"/>
              <a:t>Volume matric filling machine</a:t>
            </a:r>
          </a:p>
          <a:p>
            <a:pPr marL="285750" indent="-285750" algn="l">
              <a:buFont typeface="Arial" panose="020B0604020202020204" pitchFamily="34" charset="0"/>
              <a:buChar char="•"/>
            </a:pPr>
            <a:r>
              <a:rPr lang="en-US" dirty="0"/>
              <a:t>Wooden storage drums</a:t>
            </a:r>
          </a:p>
        </p:txBody>
      </p:sp>
      <p:pic>
        <p:nvPicPr>
          <p:cNvPr id="2" name="Picture 3">
            <a:extLst>
              <a:ext uri="{FF2B5EF4-FFF2-40B4-BE49-F238E27FC236}">
                <a16:creationId xmlns:a16="http://schemas.microsoft.com/office/drawing/2014/main" id="{DD670ABE-3518-6B42-4104-C1F78ACF5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5392" y="1186105"/>
            <a:ext cx="2911554" cy="2378966"/>
          </a:xfrm>
          <a:prstGeom prst="rect">
            <a:avLst/>
          </a:prstGeom>
        </p:spPr>
      </p:pic>
      <p:pic>
        <p:nvPicPr>
          <p:cNvPr id="4" name="Picture 4">
            <a:extLst>
              <a:ext uri="{FF2B5EF4-FFF2-40B4-BE49-F238E27FC236}">
                <a16:creationId xmlns:a16="http://schemas.microsoft.com/office/drawing/2014/main" id="{04CA3AB4-99EB-DF1F-B5CB-7462944CD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392" y="3810000"/>
            <a:ext cx="3102803" cy="2789465"/>
          </a:xfrm>
          <a:prstGeom prst="rect">
            <a:avLst/>
          </a:prstGeom>
        </p:spPr>
      </p:pic>
      <p:pic>
        <p:nvPicPr>
          <p:cNvPr id="5" name="Picture 5">
            <a:extLst>
              <a:ext uri="{FF2B5EF4-FFF2-40B4-BE49-F238E27FC236}">
                <a16:creationId xmlns:a16="http://schemas.microsoft.com/office/drawing/2014/main" id="{143495A4-209A-24CE-928F-5189018130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29" y="4015249"/>
            <a:ext cx="3298066" cy="2378966"/>
          </a:xfrm>
          <a:prstGeom prst="rect">
            <a:avLst/>
          </a:prstGeom>
        </p:spPr>
      </p:pic>
    </p:spTree>
    <p:extLst>
      <p:ext uri="{BB962C8B-B14F-4D97-AF65-F5344CB8AC3E}">
        <p14:creationId xmlns:p14="http://schemas.microsoft.com/office/powerpoint/2010/main" val="373922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F011AF-965F-E704-98AB-94E5D1693F3A}"/>
              </a:ext>
            </a:extLst>
          </p:cNvPr>
          <p:cNvSpPr>
            <a:spLocks noGrp="1"/>
          </p:cNvSpPr>
          <p:nvPr>
            <p:ph type="title"/>
          </p:nvPr>
        </p:nvSpPr>
        <p:spPr/>
        <p:txBody>
          <a:bodyPr/>
          <a:lstStyle/>
          <a:p>
            <a:r>
              <a:rPr lang="en-US"/>
              <a:t>Oil manufacturing process</a:t>
            </a:r>
          </a:p>
        </p:txBody>
      </p:sp>
      <p:pic>
        <p:nvPicPr>
          <p:cNvPr id="4" name="Picture 4">
            <a:extLst>
              <a:ext uri="{FF2B5EF4-FFF2-40B4-BE49-F238E27FC236}">
                <a16:creationId xmlns:a16="http://schemas.microsoft.com/office/drawing/2014/main" id="{9C187F64-420A-4D46-238F-FF86ECD56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6021288"/>
          </a:xfrm>
          <a:prstGeom prst="rect">
            <a:avLst/>
          </a:prstGeom>
        </p:spPr>
      </p:pic>
    </p:spTree>
    <p:extLst>
      <p:ext uri="{BB962C8B-B14F-4D97-AF65-F5344CB8AC3E}">
        <p14:creationId xmlns:p14="http://schemas.microsoft.com/office/powerpoint/2010/main" val="17781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884F706-110B-A8CB-5ED4-2933C4C456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4838" y="1033118"/>
            <a:ext cx="2481448" cy="2178168"/>
          </a:xfrm>
        </p:spPr>
      </p:pic>
      <p:sp>
        <p:nvSpPr>
          <p:cNvPr id="3" name="Title 2">
            <a:extLst>
              <a:ext uri="{FF2B5EF4-FFF2-40B4-BE49-F238E27FC236}">
                <a16:creationId xmlns:a16="http://schemas.microsoft.com/office/drawing/2014/main" id="{CFE5DAAC-35FB-6E36-F5A4-4931DC3F2BBD}"/>
              </a:ext>
            </a:extLst>
          </p:cNvPr>
          <p:cNvSpPr>
            <a:spLocks noGrp="1"/>
          </p:cNvSpPr>
          <p:nvPr>
            <p:ph type="title"/>
          </p:nvPr>
        </p:nvSpPr>
        <p:spPr/>
        <p:txBody>
          <a:bodyPr/>
          <a:lstStyle/>
          <a:p>
            <a:r>
              <a:rPr lang="en-US" dirty="0"/>
              <a:t>Oil cake</a:t>
            </a:r>
          </a:p>
        </p:txBody>
      </p:sp>
      <p:sp>
        <p:nvSpPr>
          <p:cNvPr id="5" name="TextBox 4">
            <a:extLst>
              <a:ext uri="{FF2B5EF4-FFF2-40B4-BE49-F238E27FC236}">
                <a16:creationId xmlns:a16="http://schemas.microsoft.com/office/drawing/2014/main" id="{19B7102C-B8FE-920B-0196-6B97A7C9B63E}"/>
              </a:ext>
            </a:extLst>
          </p:cNvPr>
          <p:cNvSpPr txBox="1"/>
          <p:nvPr/>
        </p:nvSpPr>
        <p:spPr>
          <a:xfrm>
            <a:off x="217714" y="1033118"/>
            <a:ext cx="5880760" cy="1477328"/>
          </a:xfrm>
          <a:prstGeom prst="rect">
            <a:avLst/>
          </a:prstGeom>
          <a:noFill/>
        </p:spPr>
        <p:txBody>
          <a:bodyPr wrap="square" rtlCol="0">
            <a:spAutoFit/>
          </a:bodyPr>
          <a:lstStyle/>
          <a:p>
            <a:pPr marL="285750" indent="-285750" algn="l">
              <a:buFont typeface="Arial" panose="020B0604020202020204" pitchFamily="34" charset="0"/>
              <a:buChar char="•"/>
            </a:pPr>
            <a:r>
              <a:rPr lang="en-US" dirty="0"/>
              <a:t>Coconut Cake Fertilizer is 100% Natural &amp; organic, which  when added to soil enriches it with vital nutrients, such     as nitrogen, phosphorus, and potassium.</a:t>
            </a:r>
          </a:p>
          <a:p>
            <a:pPr marL="285750" indent="-285750" algn="l">
              <a:buFont typeface="Arial" panose="020B0604020202020204" pitchFamily="34" charset="0"/>
              <a:buChar char="•"/>
            </a:pPr>
            <a:r>
              <a:rPr lang="en-US" dirty="0"/>
              <a:t> It prevents buds from falling off prematurely. Thus, highly beneficial for flowering, vegetable and fruit plants.</a:t>
            </a:r>
          </a:p>
        </p:txBody>
      </p:sp>
      <p:sp>
        <p:nvSpPr>
          <p:cNvPr id="2" name="TextBox 1">
            <a:extLst>
              <a:ext uri="{FF2B5EF4-FFF2-40B4-BE49-F238E27FC236}">
                <a16:creationId xmlns:a16="http://schemas.microsoft.com/office/drawing/2014/main" id="{EFC78676-7C82-CF65-26FB-37560AE5EAA6}"/>
              </a:ext>
            </a:extLst>
          </p:cNvPr>
          <p:cNvSpPr txBox="1"/>
          <p:nvPr/>
        </p:nvSpPr>
        <p:spPr>
          <a:xfrm>
            <a:off x="217714" y="2510446"/>
            <a:ext cx="6227124" cy="1477328"/>
          </a:xfrm>
          <a:prstGeom prst="rect">
            <a:avLst/>
          </a:prstGeom>
          <a:noFill/>
        </p:spPr>
        <p:txBody>
          <a:bodyPr wrap="square" rtlCol="0">
            <a:spAutoFit/>
          </a:bodyPr>
          <a:lstStyle/>
          <a:p>
            <a:pPr marL="285750" indent="-285750" algn="l">
              <a:buFont typeface="Arial" panose="020B0604020202020204" pitchFamily="34" charset="0"/>
              <a:buChar char="•"/>
            </a:pPr>
            <a:r>
              <a:rPr lang="en-US" dirty="0"/>
              <a:t>This oil cake can be used for further oil recovery with a solvent extraction process. </a:t>
            </a:r>
          </a:p>
          <a:p>
            <a:pPr marL="285750" indent="-285750" algn="l">
              <a:buFont typeface="Arial" panose="020B0604020202020204" pitchFamily="34" charset="0"/>
              <a:buChar char="•"/>
            </a:pPr>
            <a:r>
              <a:rPr lang="en-US" dirty="0"/>
              <a:t>Oil cake can also be directly used as cattle feed. Oil cake is       packed in plastic bags of 50 kg. It is attractive for cattle              because of the roasted coconut smell</a:t>
            </a:r>
          </a:p>
        </p:txBody>
      </p:sp>
    </p:spTree>
    <p:extLst>
      <p:ext uri="{BB962C8B-B14F-4D97-AF65-F5344CB8AC3E}">
        <p14:creationId xmlns:p14="http://schemas.microsoft.com/office/powerpoint/2010/main" val="52412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0C233-8E3C-7426-4600-1C009172D9FC}"/>
              </a:ext>
            </a:extLst>
          </p:cNvPr>
          <p:cNvSpPr>
            <a:spLocks noGrp="1"/>
          </p:cNvSpPr>
          <p:nvPr>
            <p:ph type="title"/>
          </p:nvPr>
        </p:nvSpPr>
        <p:spPr/>
        <p:txBody>
          <a:bodyPr/>
          <a:lstStyle/>
          <a:p>
            <a:r>
              <a:rPr lang="en-US" dirty="0"/>
              <a:t>Investment</a:t>
            </a:r>
          </a:p>
        </p:txBody>
      </p:sp>
      <p:sp>
        <p:nvSpPr>
          <p:cNvPr id="2" name="TextBox 1">
            <a:extLst>
              <a:ext uri="{FF2B5EF4-FFF2-40B4-BE49-F238E27FC236}">
                <a16:creationId xmlns:a16="http://schemas.microsoft.com/office/drawing/2014/main" id="{C543A0EC-C2B2-FE2D-DE7C-EA4492E94BAA}"/>
              </a:ext>
            </a:extLst>
          </p:cNvPr>
          <p:cNvSpPr txBox="1"/>
          <p:nvPr/>
        </p:nvSpPr>
        <p:spPr>
          <a:xfrm>
            <a:off x="318009" y="999139"/>
            <a:ext cx="8717134" cy="2308324"/>
          </a:xfrm>
          <a:prstGeom prst="rect">
            <a:avLst/>
          </a:prstGeom>
          <a:noFill/>
        </p:spPr>
        <p:txBody>
          <a:bodyPr wrap="square" rtlCol="0">
            <a:spAutoFit/>
          </a:bodyPr>
          <a:lstStyle/>
          <a:p>
            <a:pPr marL="285750" indent="-285750" algn="l">
              <a:buFont typeface="Arial" panose="020B0604020202020204" pitchFamily="34" charset="0"/>
              <a:buChar char="•"/>
            </a:pPr>
            <a:r>
              <a:rPr lang="en-US" b="1" dirty="0"/>
              <a:t>Investment in instrument:-Rs.80,000 to Rs.3,00,000</a:t>
            </a:r>
          </a:p>
          <a:p>
            <a:pPr marL="285750" indent="-285750" algn="l">
              <a:buFont typeface="Arial" panose="020B0604020202020204" pitchFamily="34" charset="0"/>
              <a:buChar char="•"/>
            </a:pPr>
            <a:r>
              <a:rPr lang="en-US" b="1" dirty="0"/>
              <a:t>Building:-Rs.2,00,000</a:t>
            </a:r>
          </a:p>
          <a:p>
            <a:pPr marL="285750" indent="-285750" algn="l">
              <a:buFont typeface="Arial" panose="020B0604020202020204" pitchFamily="34" charset="0"/>
              <a:buChar char="•"/>
            </a:pPr>
            <a:r>
              <a:rPr lang="en-US" b="1" dirty="0"/>
              <a:t>Land:-Rs.3,00,000</a:t>
            </a:r>
          </a:p>
          <a:p>
            <a:pPr marL="285750" indent="-285750" algn="l">
              <a:buFont typeface="Arial" panose="020B0604020202020204" pitchFamily="34" charset="0"/>
              <a:buChar char="•"/>
            </a:pPr>
            <a:r>
              <a:rPr lang="en-US" b="1" dirty="0"/>
              <a:t>Raw material:-Rs.3,00,000</a:t>
            </a:r>
          </a:p>
          <a:p>
            <a:pPr marL="285750" indent="-285750" algn="l">
              <a:buFont typeface="Arial" panose="020B0604020202020204" pitchFamily="34" charset="0"/>
              <a:buChar char="•"/>
            </a:pPr>
            <a:r>
              <a:rPr lang="en-US" b="1" dirty="0"/>
              <a:t>Electricity bill:-Rs.40,000/year</a:t>
            </a:r>
          </a:p>
          <a:p>
            <a:pPr marL="285750" indent="-285750" algn="l">
              <a:buFont typeface="Arial" panose="020B0604020202020204" pitchFamily="34" charset="0"/>
              <a:buChar char="•"/>
            </a:pPr>
            <a:r>
              <a:rPr lang="en-US" b="1" dirty="0"/>
              <a:t>Manpower :-(10×10,000)+(2×15,000)+(3×15,000)+(1×20,000)+(1×30,000).                                  =225,000/month</a:t>
            </a:r>
          </a:p>
          <a:p>
            <a:pPr algn="l"/>
            <a:endParaRPr lang="en-US" b="1" dirty="0"/>
          </a:p>
        </p:txBody>
      </p:sp>
      <p:sp>
        <p:nvSpPr>
          <p:cNvPr id="5" name="TextBox 4">
            <a:extLst>
              <a:ext uri="{FF2B5EF4-FFF2-40B4-BE49-F238E27FC236}">
                <a16:creationId xmlns:a16="http://schemas.microsoft.com/office/drawing/2014/main" id="{3945F9A1-7AD1-66A7-4525-F44C7CCA4EA2}"/>
              </a:ext>
            </a:extLst>
          </p:cNvPr>
          <p:cNvSpPr txBox="1"/>
          <p:nvPr/>
        </p:nvSpPr>
        <p:spPr>
          <a:xfrm>
            <a:off x="318009" y="3192891"/>
            <a:ext cx="1828800" cy="400110"/>
          </a:xfrm>
          <a:prstGeom prst="rect">
            <a:avLst/>
          </a:prstGeom>
          <a:noFill/>
        </p:spPr>
        <p:txBody>
          <a:bodyPr wrap="square" rtlCol="0">
            <a:spAutoFit/>
          </a:bodyPr>
          <a:lstStyle/>
          <a:p>
            <a:pPr algn="l"/>
            <a:r>
              <a:rPr lang="en-US" sz="2000" b="1" u="sng" dirty="0"/>
              <a:t>Profit</a:t>
            </a:r>
          </a:p>
        </p:txBody>
      </p:sp>
      <p:sp>
        <p:nvSpPr>
          <p:cNvPr id="6" name="TextBox 5">
            <a:extLst>
              <a:ext uri="{FF2B5EF4-FFF2-40B4-BE49-F238E27FC236}">
                <a16:creationId xmlns:a16="http://schemas.microsoft.com/office/drawing/2014/main" id="{8704CD95-45EF-21E9-01AB-6C4A77B14977}"/>
              </a:ext>
            </a:extLst>
          </p:cNvPr>
          <p:cNvSpPr txBox="1"/>
          <p:nvPr/>
        </p:nvSpPr>
        <p:spPr>
          <a:xfrm>
            <a:off x="318009" y="3593001"/>
            <a:ext cx="3396741" cy="1477328"/>
          </a:xfrm>
          <a:prstGeom prst="rect">
            <a:avLst/>
          </a:prstGeom>
          <a:noFill/>
        </p:spPr>
        <p:txBody>
          <a:bodyPr wrap="square" rtlCol="0">
            <a:spAutoFit/>
          </a:bodyPr>
          <a:lstStyle/>
          <a:p>
            <a:pPr algn="l"/>
            <a:r>
              <a:rPr lang="en-US" b="1" dirty="0"/>
              <a:t>Production:- 1000L/day</a:t>
            </a:r>
          </a:p>
          <a:p>
            <a:pPr algn="l"/>
            <a:r>
              <a:rPr lang="en-US" b="1" dirty="0"/>
              <a:t>Production cost for 1L:-</a:t>
            </a:r>
            <a:r>
              <a:rPr lang="en-US" b="1" dirty="0" err="1"/>
              <a:t>Rs</a:t>
            </a:r>
            <a:r>
              <a:rPr lang="en-US" b="1" dirty="0"/>
              <a:t>. 90     Distributor:-Rs.150</a:t>
            </a:r>
          </a:p>
          <a:p>
            <a:pPr algn="l"/>
            <a:r>
              <a:rPr lang="en-US" b="1" dirty="0"/>
              <a:t>Market price:-Rs.190</a:t>
            </a:r>
          </a:p>
          <a:p>
            <a:pPr algn="l"/>
            <a:endParaRPr lang="en-US" b="1" dirty="0"/>
          </a:p>
        </p:txBody>
      </p:sp>
      <p:pic>
        <p:nvPicPr>
          <p:cNvPr id="8" name="Picture 8">
            <a:extLst>
              <a:ext uri="{FF2B5EF4-FFF2-40B4-BE49-F238E27FC236}">
                <a16:creationId xmlns:a16="http://schemas.microsoft.com/office/drawing/2014/main" id="{AE434DE9-E1A8-8451-5063-9BDF17CE3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349" y="3307463"/>
            <a:ext cx="4272642" cy="2857500"/>
          </a:xfrm>
          <a:prstGeom prst="rect">
            <a:avLst/>
          </a:prstGeom>
        </p:spPr>
      </p:pic>
    </p:spTree>
    <p:extLst>
      <p:ext uri="{BB962C8B-B14F-4D97-AF65-F5344CB8AC3E}">
        <p14:creationId xmlns:p14="http://schemas.microsoft.com/office/powerpoint/2010/main" val="7128970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1">
      <a:majorFont>
        <a:latin typeface="Calibri"/>
        <a:ea typeface="맑은 고딕"/>
        <a:cs typeface=""/>
      </a:majorFont>
      <a:minorFont>
        <a:latin typeface="Calibri Light"/>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11369</TotalTime>
  <Words>684</Words>
  <Application>Microsoft Office PowerPoint</Application>
  <PresentationFormat>On-screen Show (4:3)</PresentationFormat>
  <Paragraphs>88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 Light</vt:lpstr>
      <vt:lpstr>굴림체</vt:lpstr>
      <vt:lpstr>Algerian</vt:lpstr>
      <vt:lpstr>Calibri</vt:lpstr>
      <vt:lpstr>맑은 고딕</vt:lpstr>
      <vt:lpstr>Office 테마</vt:lpstr>
      <vt:lpstr>                  Project On Entrepreneurship</vt:lpstr>
      <vt:lpstr>PowerPoint Presentation</vt:lpstr>
      <vt:lpstr>PowerPoint Presentation</vt:lpstr>
      <vt:lpstr>Introduction</vt:lpstr>
      <vt:lpstr>Highly raw material production area</vt:lpstr>
      <vt:lpstr>Machines needed for coconut oil manufacturing</vt:lpstr>
      <vt:lpstr>Oil manufacturing process</vt:lpstr>
      <vt:lpstr>Oil cake</vt:lpstr>
      <vt:lpstr>Investment</vt:lpstr>
      <vt:lpstr>LICENSE</vt:lpstr>
      <vt:lpstr>Marketing strategy</vt:lpstr>
      <vt:lpstr>Plant layout</vt:lpstr>
      <vt:lpstr>THANK YOU</vt:lpstr>
    </vt:vector>
  </TitlesOfParts>
  <Manager>Slide Members</Manager>
  <Company>YESFORM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subject>Powerpoint Templates , Diagram, Chart, Google slides, Keynote</dc:subject>
  <dc:creator>Slide Members by HS.SEO</dc:creator>
  <cp:keywords>SlideMembers, ppt, PPT Templates, Presentation, Diagram, Chart, Yesform, Google slides, Keynote, Free Slides</cp:keywords>
  <dc:description>The copyright of this document is at Slide Members. Unauthorized copying may result in legal sanctions.</dc:description>
  <cp:lastModifiedBy>Ayan</cp:lastModifiedBy>
  <cp:revision>33</cp:revision>
  <dcterms:created xsi:type="dcterms:W3CDTF">2010-02-01T08:03:16Z</dcterms:created>
  <dcterms:modified xsi:type="dcterms:W3CDTF">2023-12-29T05:04:22Z</dcterms:modified>
  <cp:category>www.slidemembers.com</cp:category>
</cp:coreProperties>
</file>